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Canva Sans" panose="020B0604020202020204" charset="0"/>
      <p:regular r:id="rId33"/>
    </p:embeddedFont>
    <p:embeddedFont>
      <p:font typeface="DM Sans" panose="020B0604020202020204" charset="0"/>
      <p:regular r:id="rId34"/>
    </p:embeddedFont>
    <p:embeddedFont>
      <p:font typeface="DM Sans Bold" panose="020B0604020202020204" charset="0"/>
      <p:regular r:id="rId35"/>
    </p:embeddedFont>
    <p:embeddedFont>
      <p:font typeface="Inter" panose="020B0604020202020204" charset="0"/>
      <p:regular r:id="rId36"/>
    </p:embeddedFont>
    <p:embeddedFont>
      <p:font typeface="Calibri" panose="020F0502020204030204" pitchFamily="34" charset="0"/>
      <p:regular r:id="rId37"/>
      <p:bold r:id="rId38"/>
      <p:italic r:id="rId39"/>
      <p:boldItalic r:id="rId40"/>
    </p:embeddedFont>
    <p:embeddedFont>
      <p:font typeface="Baskerville Display PT" panose="020B0604020202020204" charset="0"/>
      <p:regular r:id="rId4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61496" autoAdjust="0"/>
  </p:normalViewPr>
  <p:slideViewPr>
    <p:cSldViewPr>
      <p:cViewPr varScale="1">
        <p:scale>
          <a:sx n="30" d="100"/>
          <a:sy n="30" d="100"/>
        </p:scale>
        <p:origin x="17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9272B9-329F-4F8B-8F69-7231CBFF4007}" type="datetimeFigureOut">
              <a:rPr lang="en-US" smtClean="0"/>
              <a:t>5/8/2023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CDF5BF-BD53-41A9-81FC-8BEE47636F34}" type="slidenum">
              <a:rPr lang="en-US" smtClean="0"/>
              <a:t>‹N°›</a:t>
            </a:fld>
            <a:endParaRPr lang="en-US"/>
          </a:p>
        </p:txBody>
      </p:sp>
    </p:spTree>
    <p:extLst>
      <p:ext uri="{BB962C8B-B14F-4D97-AF65-F5344CB8AC3E}">
        <p14:creationId xmlns:p14="http://schemas.microsoft.com/office/powerpoint/2010/main" val="42771866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*Navigation et recherche de produits : Les utilisateurs doivent être en mesure de naviguer facilement dans les catégories de produits et de rechercher des produits en utilisant des filtres de recherche.</a:t>
            </a:r>
          </a:p>
          <a:p>
            <a:r>
              <a:rPr lang="fr-FR" sz="1200" b="0" i="0" kern="1200" dirty="0" smtClean="0">
                <a:solidFill>
                  <a:schemeClr val="tx1"/>
                </a:solidFill>
                <a:effectLst/>
                <a:latin typeface="+mn-lt"/>
                <a:ea typeface="+mn-ea"/>
                <a:cs typeface="+mn-cs"/>
              </a:rPr>
              <a:t>*Affichage des produits : Les utilisateurs doivent pouvoir voir les images, les descriptions, les caractéristiques et les prix des produits.</a:t>
            </a:r>
          </a:p>
          <a:p>
            <a:r>
              <a:rPr lang="fr-FR" sz="1200" b="0" i="0" kern="1200" dirty="0" smtClean="0">
                <a:solidFill>
                  <a:schemeClr val="tx1"/>
                </a:solidFill>
                <a:effectLst/>
                <a:latin typeface="+mn-lt"/>
                <a:ea typeface="+mn-ea"/>
                <a:cs typeface="+mn-cs"/>
              </a:rPr>
              <a:t>*Ajout de produits au panier : Les utilisateurs doivent être en mesure d'ajouter des produits au panier et de modifier la quantité de produits dans le panier.</a:t>
            </a:r>
          </a:p>
          <a:p>
            <a:r>
              <a:rPr lang="fr-FR" sz="1200" b="0" i="0" kern="1200" dirty="0" smtClean="0">
                <a:solidFill>
                  <a:schemeClr val="tx1"/>
                </a:solidFill>
                <a:effectLst/>
                <a:latin typeface="+mn-lt"/>
                <a:ea typeface="+mn-ea"/>
                <a:cs typeface="+mn-cs"/>
              </a:rPr>
              <a:t>*Processus de commande : Les utilisateurs doivent être en mesure de passer une commande en fournissant les informations de livraison et de paiement.</a:t>
            </a:r>
          </a:p>
          <a:p>
            <a:endParaRPr lang="en-US" dirty="0"/>
          </a:p>
        </p:txBody>
      </p:sp>
      <p:sp>
        <p:nvSpPr>
          <p:cNvPr id="4" name="Espace réservé du numéro de diapositive 3"/>
          <p:cNvSpPr>
            <a:spLocks noGrp="1"/>
          </p:cNvSpPr>
          <p:nvPr>
            <p:ph type="sldNum" sz="quarter" idx="10"/>
          </p:nvPr>
        </p:nvSpPr>
        <p:spPr/>
        <p:txBody>
          <a:bodyPr/>
          <a:lstStyle/>
          <a:p>
            <a:fld id="{4BCDF5BF-BD53-41A9-81FC-8BEE47636F34}" type="slidenum">
              <a:rPr lang="en-US" smtClean="0"/>
              <a:t>10</a:t>
            </a:fld>
            <a:endParaRPr lang="en-US"/>
          </a:p>
        </p:txBody>
      </p:sp>
    </p:spTree>
    <p:extLst>
      <p:ext uri="{BB962C8B-B14F-4D97-AF65-F5344CB8AC3E}">
        <p14:creationId xmlns:p14="http://schemas.microsoft.com/office/powerpoint/2010/main" val="23657380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*Gestion des comptes : Les utilisateurs doivent être en mesure de créer et de gérer leur compte, y compris leur profil, leur historique de commande et leur liste de souhaits.</a:t>
            </a:r>
          </a:p>
          <a:p>
            <a:endParaRPr lang="fr-FR" dirty="0" smtClean="0"/>
          </a:p>
          <a:p>
            <a:r>
              <a:rPr lang="fr-FR" dirty="0" smtClean="0"/>
              <a:t>*Service client : Les utilisateurs doivent être en mesure de contacter le service client pour poser des questions, signaler des problèmes ou demander des retours.</a:t>
            </a:r>
          </a:p>
          <a:p>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t>
            </a:r>
            <a:r>
              <a:rPr lang="fr-FR" sz="1200" b="0" i="0" kern="1200" dirty="0" smtClean="0">
                <a:solidFill>
                  <a:schemeClr val="tx1"/>
                </a:solidFill>
                <a:effectLst/>
                <a:latin typeface="+mn-lt"/>
                <a:ea typeface="+mn-ea"/>
                <a:cs typeface="+mn-cs"/>
              </a:rPr>
              <a:t>Rapports et analyses : Les administrateurs du site doivent être en mesure de générer des rapports et des analyses pour suivre les ventes, les stocks, les clients et les commandes.</a:t>
            </a:r>
          </a:p>
          <a:p>
            <a:endParaRPr lang="en-US" dirty="0"/>
          </a:p>
        </p:txBody>
      </p:sp>
      <p:sp>
        <p:nvSpPr>
          <p:cNvPr id="4" name="Espace réservé du numéro de diapositive 3"/>
          <p:cNvSpPr>
            <a:spLocks noGrp="1"/>
          </p:cNvSpPr>
          <p:nvPr>
            <p:ph type="sldNum" sz="quarter" idx="10"/>
          </p:nvPr>
        </p:nvSpPr>
        <p:spPr/>
        <p:txBody>
          <a:bodyPr/>
          <a:lstStyle/>
          <a:p>
            <a:fld id="{4BCDF5BF-BD53-41A9-81FC-8BEE47636F34}" type="slidenum">
              <a:rPr lang="en-US" smtClean="0"/>
              <a:t>11</a:t>
            </a:fld>
            <a:endParaRPr lang="en-US"/>
          </a:p>
        </p:txBody>
      </p:sp>
    </p:spTree>
    <p:extLst>
      <p:ext uri="{BB962C8B-B14F-4D97-AF65-F5344CB8AC3E}">
        <p14:creationId xmlns:p14="http://schemas.microsoft.com/office/powerpoint/2010/main" val="2450670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b="0" i="0" kern="1200" dirty="0" smtClean="0">
                <a:solidFill>
                  <a:schemeClr val="tx1"/>
                </a:solidFill>
                <a:effectLst/>
                <a:latin typeface="+mn-lt"/>
                <a:ea typeface="+mn-ea"/>
                <a:cs typeface="+mn-cs"/>
              </a:rPr>
              <a:t>Performance : Les sites e-commerce doivent être rapides et réactifs pour offrir une expérience utilisateur satisfaisante. Les utilisateurs doivent pouvoir accéder rapidement aux pages de produits, aux pages de panier et aux pages de paiement.</a:t>
            </a:r>
          </a:p>
          <a:p>
            <a:r>
              <a:rPr lang="fr-FR" sz="1200" b="0" i="0" kern="1200" dirty="0" smtClean="0">
                <a:solidFill>
                  <a:schemeClr val="tx1"/>
                </a:solidFill>
                <a:effectLst/>
                <a:latin typeface="+mn-lt"/>
                <a:ea typeface="+mn-ea"/>
                <a:cs typeface="+mn-cs"/>
              </a:rPr>
              <a:t>Disponibilité : Les sites e-commerce doivent être disponibles en permanence pour permettre aux utilisateurs de passer des commandes à tout moment. Les temps d'arrêt du site peuvent entraîner une perte de ventes et nuire à la réputation de l'entreprise.</a:t>
            </a:r>
          </a:p>
          <a:p>
            <a:r>
              <a:rPr lang="fr-FR" sz="1200" b="0" i="0" kern="1200" dirty="0" smtClean="0">
                <a:solidFill>
                  <a:schemeClr val="tx1"/>
                </a:solidFill>
                <a:effectLst/>
                <a:latin typeface="+mn-lt"/>
                <a:ea typeface="+mn-ea"/>
                <a:cs typeface="+mn-cs"/>
              </a:rPr>
              <a:t>Sécurité : Les sites e-commerce doivent être sécurisés pour protéger les informations sensibles des utilisateurs, telles que les données de paiement et les informations personnelles. Les sites doivent être conformes aux normes de sécurité, telles que le protocole HTTPS, pour garantir la confidentialité et l'intégrité des données.</a:t>
            </a:r>
          </a:p>
          <a:p>
            <a:r>
              <a:rPr lang="fr-FR" sz="1200" b="0" i="0" kern="1200" dirty="0" smtClean="0">
                <a:solidFill>
                  <a:schemeClr val="tx1"/>
                </a:solidFill>
                <a:effectLst/>
                <a:latin typeface="+mn-lt"/>
                <a:ea typeface="+mn-ea"/>
                <a:cs typeface="+mn-cs"/>
              </a:rPr>
              <a:t>Évolutivité : Les sites e-commerce doivent être capables de s'adapter à la croissance de l'entreprise et du trafic. Les sites doivent être conçus de manière à pouvoir gérer un volume élevé de transactions et de données.</a:t>
            </a:r>
          </a:p>
          <a:p>
            <a:r>
              <a:rPr lang="fr-FR" sz="1200" b="0" i="0" kern="1200" dirty="0" smtClean="0">
                <a:solidFill>
                  <a:schemeClr val="tx1"/>
                </a:solidFill>
                <a:effectLst/>
                <a:latin typeface="+mn-lt"/>
                <a:ea typeface="+mn-ea"/>
                <a:cs typeface="+mn-cs"/>
              </a:rPr>
              <a:t>Convivialité : Les sites e-commerce doivent être conviviaux pour faciliter l'expérience utilisateur et encourager les achats. Les utilisateurs doivent pouvoir naviguer facilement sur le site, trouver des produits rapidement et passer des commandes en toute simplicité.</a:t>
            </a:r>
          </a:p>
          <a:p>
            <a:endParaRPr lang="en-US" dirty="0"/>
          </a:p>
        </p:txBody>
      </p:sp>
      <p:sp>
        <p:nvSpPr>
          <p:cNvPr id="4" name="Espace réservé du numéro de diapositive 3"/>
          <p:cNvSpPr>
            <a:spLocks noGrp="1"/>
          </p:cNvSpPr>
          <p:nvPr>
            <p:ph type="sldNum" sz="quarter" idx="10"/>
          </p:nvPr>
        </p:nvSpPr>
        <p:spPr/>
        <p:txBody>
          <a:bodyPr/>
          <a:lstStyle/>
          <a:p>
            <a:fld id="{4BCDF5BF-BD53-41A9-81FC-8BEE47636F34}" type="slidenum">
              <a:rPr lang="en-US" smtClean="0"/>
              <a:t>12</a:t>
            </a:fld>
            <a:endParaRPr lang="en-US"/>
          </a:p>
        </p:txBody>
      </p:sp>
    </p:spTree>
    <p:extLst>
      <p:ext uri="{BB962C8B-B14F-4D97-AF65-F5344CB8AC3E}">
        <p14:creationId xmlns:p14="http://schemas.microsoft.com/office/powerpoint/2010/main" val="12753152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0.svg"/><Relationship Id="rId7" Type="http://schemas.openxmlformats.org/officeDocument/2006/relationships/image" Target="../media/image1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2.svg"/><Relationship Id="rId4" Type="http://schemas.openxmlformats.org/officeDocument/2006/relationships/image" Target="../media/image10.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9.sv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1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4253142" y="951212"/>
            <a:ext cx="2427083" cy="1201031"/>
          </a:xfrm>
          <a:prstGeom prst="rect">
            <a:avLst/>
          </a:prstGeom>
        </p:spPr>
      </p:pic>
      <p:pic>
        <p:nvPicPr>
          <p:cNvPr id="3" name="Picture 3"/>
          <p:cNvPicPr>
            <a:picLocks noChangeAspect="1"/>
          </p:cNvPicPr>
          <p:nvPr/>
        </p:nvPicPr>
        <p:blipFill>
          <a:blip r:embed="rId3"/>
          <a:srcRect t="25300" b="20420"/>
          <a:stretch>
            <a:fillRect/>
          </a:stretch>
        </p:blipFill>
        <p:spPr>
          <a:xfrm>
            <a:off x="1028700" y="687159"/>
            <a:ext cx="2699181" cy="1465083"/>
          </a:xfrm>
          <a:prstGeom prst="rect">
            <a:avLst/>
          </a:prstGeom>
        </p:spPr>
      </p:pic>
      <p:grpSp>
        <p:nvGrpSpPr>
          <p:cNvPr id="4" name="Group 4"/>
          <p:cNvGrpSpPr/>
          <p:nvPr/>
        </p:nvGrpSpPr>
        <p:grpSpPr>
          <a:xfrm>
            <a:off x="3455783" y="3651722"/>
            <a:ext cx="11376435" cy="3681629"/>
            <a:chOff x="0" y="-104775"/>
            <a:chExt cx="2996263" cy="969647"/>
          </a:xfrm>
        </p:grpSpPr>
        <p:sp>
          <p:nvSpPr>
            <p:cNvPr id="5" name="Freeform 5"/>
            <p:cNvSpPr/>
            <p:nvPr/>
          </p:nvSpPr>
          <p:spPr>
            <a:xfrm>
              <a:off x="0" y="0"/>
              <a:ext cx="2996263" cy="864872"/>
            </a:xfrm>
            <a:custGeom>
              <a:avLst/>
              <a:gdLst/>
              <a:ahLst/>
              <a:cxnLst/>
              <a:rect l="l" t="t" r="r" b="b"/>
              <a:pathLst>
                <a:path w="2996263" h="864872">
                  <a:moveTo>
                    <a:pt x="34707" y="0"/>
                  </a:moveTo>
                  <a:lnTo>
                    <a:pt x="2961556" y="0"/>
                  </a:lnTo>
                  <a:cubicBezTo>
                    <a:pt x="2970761" y="0"/>
                    <a:pt x="2979588" y="3657"/>
                    <a:pt x="2986097" y="10165"/>
                  </a:cubicBezTo>
                  <a:cubicBezTo>
                    <a:pt x="2992606" y="16674"/>
                    <a:pt x="2996263" y="25502"/>
                    <a:pt x="2996263" y="34707"/>
                  </a:cubicBezTo>
                  <a:lnTo>
                    <a:pt x="2996263" y="830166"/>
                  </a:lnTo>
                  <a:cubicBezTo>
                    <a:pt x="2996263" y="849333"/>
                    <a:pt x="2980724" y="864872"/>
                    <a:pt x="2961556" y="864872"/>
                  </a:cubicBezTo>
                  <a:lnTo>
                    <a:pt x="34707" y="864872"/>
                  </a:lnTo>
                  <a:cubicBezTo>
                    <a:pt x="15539" y="864872"/>
                    <a:pt x="0" y="849333"/>
                    <a:pt x="0" y="830166"/>
                  </a:cubicBezTo>
                  <a:lnTo>
                    <a:pt x="0" y="34707"/>
                  </a:lnTo>
                  <a:cubicBezTo>
                    <a:pt x="0" y="15539"/>
                    <a:pt x="15539" y="0"/>
                    <a:pt x="34707" y="0"/>
                  </a:cubicBezTo>
                  <a:close/>
                </a:path>
              </a:pathLst>
            </a:custGeom>
            <a:solidFill>
              <a:srgbClr val="9B8F76"/>
            </a:solidFill>
          </p:spPr>
        </p:sp>
        <p:sp>
          <p:nvSpPr>
            <p:cNvPr id="6" name="TextBox 6"/>
            <p:cNvSpPr txBox="1"/>
            <p:nvPr/>
          </p:nvSpPr>
          <p:spPr>
            <a:xfrm>
              <a:off x="0" y="-104775"/>
              <a:ext cx="2996263" cy="917575"/>
            </a:xfrm>
            <a:prstGeom prst="rect">
              <a:avLst/>
            </a:prstGeom>
          </p:spPr>
          <p:txBody>
            <a:bodyPr lIns="50800" tIns="50800" rIns="50800" bIns="50800" rtlCol="0" anchor="ctr"/>
            <a:lstStyle/>
            <a:p>
              <a:pPr algn="ctr">
                <a:lnSpc>
                  <a:spcPts val="6526"/>
                </a:lnSpc>
              </a:pPr>
              <a:endParaRPr dirty="0"/>
            </a:p>
            <a:p>
              <a:pPr algn="ctr">
                <a:lnSpc>
                  <a:spcPts val="5406"/>
                </a:lnSpc>
              </a:pPr>
              <a:r>
                <a:rPr lang="en-US" sz="3861" spc="772" dirty="0">
                  <a:solidFill>
                    <a:srgbClr val="FFFFFF"/>
                  </a:solidFill>
                  <a:latin typeface="Inter"/>
                </a:rPr>
                <a:t>SITE WEB E-COMMERCE POUR LA MARQUE "MAGICAL HANDS"</a:t>
              </a:r>
            </a:p>
            <a:p>
              <a:pPr algn="ctr">
                <a:lnSpc>
                  <a:spcPts val="6526"/>
                </a:lnSpc>
              </a:pPr>
              <a:endParaRPr lang="en-US" sz="3861" spc="772" dirty="0">
                <a:solidFill>
                  <a:srgbClr val="FFFFFF"/>
                </a:solidFill>
                <a:latin typeface="Inter"/>
              </a:endParaRPr>
            </a:p>
          </p:txBody>
        </p:sp>
      </p:grpSp>
      <p:sp>
        <p:nvSpPr>
          <p:cNvPr id="7" name="TextBox 7"/>
          <p:cNvSpPr txBox="1"/>
          <p:nvPr/>
        </p:nvSpPr>
        <p:spPr>
          <a:xfrm>
            <a:off x="2295695" y="2716676"/>
            <a:ext cx="13696610" cy="837564"/>
          </a:xfrm>
          <a:prstGeom prst="rect">
            <a:avLst/>
          </a:prstGeom>
        </p:spPr>
        <p:txBody>
          <a:bodyPr lIns="0" tIns="0" rIns="0" bIns="0" rtlCol="0" anchor="t">
            <a:spAutoFit/>
          </a:bodyPr>
          <a:lstStyle/>
          <a:p>
            <a:pPr algn="ctr">
              <a:lnSpc>
                <a:spcPts val="6860"/>
              </a:lnSpc>
            </a:pPr>
            <a:r>
              <a:rPr lang="en-US" sz="4900" spc="980">
                <a:solidFill>
                  <a:srgbClr val="504C44"/>
                </a:solidFill>
                <a:latin typeface="Baskerville Display PT"/>
              </a:rPr>
              <a:t>PRÉSENTATION MINI-PROJET</a:t>
            </a:r>
          </a:p>
        </p:txBody>
      </p:sp>
      <p:sp>
        <p:nvSpPr>
          <p:cNvPr id="8" name="TextBox 8"/>
          <p:cNvSpPr txBox="1"/>
          <p:nvPr/>
        </p:nvSpPr>
        <p:spPr>
          <a:xfrm>
            <a:off x="4672160" y="8024520"/>
            <a:ext cx="8943680" cy="416262"/>
          </a:xfrm>
          <a:prstGeom prst="rect">
            <a:avLst/>
          </a:prstGeom>
        </p:spPr>
        <p:txBody>
          <a:bodyPr lIns="0" tIns="0" rIns="0" bIns="0" rtlCol="0" anchor="t">
            <a:spAutoFit/>
          </a:bodyPr>
          <a:lstStyle/>
          <a:p>
            <a:pPr algn="ctr">
              <a:lnSpc>
                <a:spcPts val="3306"/>
              </a:lnSpc>
            </a:pPr>
            <a:r>
              <a:rPr lang="en-US" sz="2361" spc="472">
                <a:solidFill>
                  <a:srgbClr val="504C44"/>
                </a:solidFill>
                <a:latin typeface="Inter"/>
              </a:rPr>
              <a:t>RÉALISÉ PAR: NOUR ELHOUDA ELYOUSFI</a:t>
            </a:r>
          </a:p>
        </p:txBody>
      </p:sp>
      <p:sp>
        <p:nvSpPr>
          <p:cNvPr id="9" name="TextBox 9"/>
          <p:cNvSpPr txBox="1"/>
          <p:nvPr/>
        </p:nvSpPr>
        <p:spPr>
          <a:xfrm>
            <a:off x="4672160" y="8842038"/>
            <a:ext cx="8943680" cy="416262"/>
          </a:xfrm>
          <a:prstGeom prst="rect">
            <a:avLst/>
          </a:prstGeom>
        </p:spPr>
        <p:txBody>
          <a:bodyPr lIns="0" tIns="0" rIns="0" bIns="0" rtlCol="0" anchor="t">
            <a:spAutoFit/>
          </a:bodyPr>
          <a:lstStyle/>
          <a:p>
            <a:pPr algn="ctr">
              <a:lnSpc>
                <a:spcPts val="3306"/>
              </a:lnSpc>
            </a:pPr>
            <a:r>
              <a:rPr lang="en-US" sz="2361" spc="472">
                <a:solidFill>
                  <a:srgbClr val="504C44"/>
                </a:solidFill>
                <a:latin typeface="Inter"/>
              </a:rPr>
              <a:t>ENCADRÉ PAR: MME FERIEL GAMMOUDI</a:t>
            </a:r>
          </a:p>
        </p:txBody>
      </p:sp>
      <p:pic>
        <p:nvPicPr>
          <p:cNvPr id="10" name="Picture 10"/>
          <p:cNvPicPr>
            <a:picLocks noChangeAspect="1"/>
          </p:cNvPicPr>
          <p:nvPr/>
        </p:nvPicPr>
        <p:blipFill>
          <a:blip r:embed="rId4"/>
          <a:srcRect/>
          <a:stretch>
            <a:fillRect/>
          </a:stretch>
        </p:blipFill>
        <p:spPr>
          <a:xfrm rot="-589312">
            <a:off x="15128177" y="6271048"/>
            <a:ext cx="4262245" cy="7301490"/>
          </a:xfrm>
          <a:prstGeom prst="rect">
            <a:avLst/>
          </a:prstGeom>
        </p:spPr>
      </p:pic>
      <p:pic>
        <p:nvPicPr>
          <p:cNvPr id="11" name="Picture 11"/>
          <p:cNvPicPr>
            <a:picLocks noChangeAspect="1"/>
          </p:cNvPicPr>
          <p:nvPr/>
        </p:nvPicPr>
        <p:blipFill>
          <a:blip r:embed="rId5">
            <a:alphaModFix amt="54000"/>
          </a:blip>
          <a:srcRect/>
          <a:stretch>
            <a:fillRect/>
          </a:stretch>
        </p:blipFill>
        <p:spPr>
          <a:xfrm>
            <a:off x="-3598728" y="2152242"/>
            <a:ext cx="6734174" cy="7329714"/>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328776" y="647699"/>
            <a:ext cx="13630448" cy="4808676"/>
            <a:chOff x="0" y="-453683"/>
            <a:chExt cx="3589912" cy="1266483"/>
          </a:xfrm>
        </p:grpSpPr>
        <p:sp>
          <p:nvSpPr>
            <p:cNvPr id="3" name="Freeform 3"/>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4" name="TextBox 4"/>
            <p:cNvSpPr txBox="1"/>
            <p:nvPr/>
          </p:nvSpPr>
          <p:spPr>
            <a:xfrm>
              <a:off x="0" y="-453683"/>
              <a:ext cx="3520902" cy="1266483"/>
            </a:xfrm>
            <a:prstGeom prst="rect">
              <a:avLst/>
            </a:prstGeom>
          </p:spPr>
          <p:txBody>
            <a:bodyPr lIns="50800" tIns="50800" rIns="50800" bIns="50800" rtlCol="0" anchor="ctr"/>
            <a:lstStyle/>
            <a:p>
              <a:pPr algn="ctr">
                <a:lnSpc>
                  <a:spcPts val="5739"/>
                </a:lnSpc>
              </a:pPr>
              <a:r>
                <a:rPr lang="en-US" sz="4099" dirty="0">
                  <a:solidFill>
                    <a:srgbClr val="FFFFFF"/>
                  </a:solidFill>
                  <a:latin typeface="Canva Sans"/>
                </a:rPr>
                <a:t>Navigation et </a:t>
              </a:r>
              <a:r>
                <a:rPr lang="en-US" sz="4099" dirty="0" err="1">
                  <a:solidFill>
                    <a:srgbClr val="FFFFFF"/>
                  </a:solidFill>
                  <a:latin typeface="Canva Sans"/>
                </a:rPr>
                <a:t>recherche</a:t>
              </a:r>
              <a:r>
                <a:rPr lang="en-US" sz="4099" dirty="0">
                  <a:solidFill>
                    <a:srgbClr val="FFFFFF"/>
                  </a:solidFill>
                  <a:latin typeface="Canva Sans"/>
                </a:rPr>
                <a:t> de </a:t>
              </a:r>
              <a:r>
                <a:rPr lang="en-US" sz="4099" dirty="0" err="1">
                  <a:solidFill>
                    <a:srgbClr val="FFFFFF"/>
                  </a:solidFill>
                  <a:latin typeface="Canva Sans"/>
                </a:rPr>
                <a:t>produits</a:t>
              </a:r>
              <a:endParaRPr lang="en-US" sz="4099" dirty="0">
                <a:solidFill>
                  <a:srgbClr val="FFFFFF"/>
                </a:solidFill>
                <a:latin typeface="Canva Sans"/>
              </a:endParaRPr>
            </a:p>
          </p:txBody>
        </p:sp>
      </p:grpSp>
      <p:sp>
        <p:nvSpPr>
          <p:cNvPr id="5" name="TextBox 5"/>
          <p:cNvSpPr txBox="1"/>
          <p:nvPr/>
        </p:nvSpPr>
        <p:spPr>
          <a:xfrm>
            <a:off x="1028700" y="962025"/>
            <a:ext cx="9846155"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LES BESOINS FONCTIONNELS</a:t>
            </a:r>
          </a:p>
        </p:txBody>
      </p:sp>
      <p:grpSp>
        <p:nvGrpSpPr>
          <p:cNvPr id="6" name="Group 6"/>
          <p:cNvGrpSpPr/>
          <p:nvPr/>
        </p:nvGrpSpPr>
        <p:grpSpPr>
          <a:xfrm>
            <a:off x="2328776" y="2370277"/>
            <a:ext cx="13630448" cy="5087461"/>
            <a:chOff x="0" y="-527108"/>
            <a:chExt cx="3589912" cy="1339908"/>
          </a:xfrm>
        </p:grpSpPr>
        <p:sp>
          <p:nvSpPr>
            <p:cNvPr id="7" name="Freeform 7"/>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8" name="TextBox 8"/>
            <p:cNvSpPr txBox="1"/>
            <p:nvPr/>
          </p:nvSpPr>
          <p:spPr>
            <a:xfrm>
              <a:off x="0" y="-527108"/>
              <a:ext cx="3589912" cy="1339908"/>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Affichage</a:t>
              </a:r>
              <a:r>
                <a:rPr lang="en-US" sz="4099" dirty="0">
                  <a:solidFill>
                    <a:srgbClr val="FFFFFF"/>
                  </a:solidFill>
                  <a:latin typeface="Canva Sans"/>
                </a:rPr>
                <a:t> de </a:t>
              </a:r>
              <a:r>
                <a:rPr lang="en-US" sz="4099" dirty="0" err="1">
                  <a:solidFill>
                    <a:srgbClr val="FFFFFF"/>
                  </a:solidFill>
                  <a:latin typeface="Canva Sans"/>
                </a:rPr>
                <a:t>produits</a:t>
              </a:r>
              <a:endParaRPr lang="en-US" sz="4099" dirty="0">
                <a:solidFill>
                  <a:srgbClr val="FFFFFF"/>
                </a:solidFill>
                <a:latin typeface="Canva Sans"/>
              </a:endParaRPr>
            </a:p>
          </p:txBody>
        </p:sp>
      </p:grpSp>
      <p:grpSp>
        <p:nvGrpSpPr>
          <p:cNvPr id="9" name="Group 9"/>
          <p:cNvGrpSpPr/>
          <p:nvPr/>
        </p:nvGrpSpPr>
        <p:grpSpPr>
          <a:xfrm>
            <a:off x="2328776" y="4610099"/>
            <a:ext cx="13630448" cy="4849002"/>
            <a:chOff x="0" y="-464304"/>
            <a:chExt cx="3589912" cy="1277104"/>
          </a:xfrm>
        </p:grpSpPr>
        <p:sp>
          <p:nvSpPr>
            <p:cNvPr id="10" name="Freeform 10"/>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11" name="TextBox 11"/>
            <p:cNvSpPr txBox="1"/>
            <p:nvPr/>
          </p:nvSpPr>
          <p:spPr>
            <a:xfrm>
              <a:off x="0" y="-464304"/>
              <a:ext cx="3589912" cy="1277104"/>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Ajout</a:t>
              </a:r>
              <a:r>
                <a:rPr lang="en-US" sz="4099" dirty="0">
                  <a:solidFill>
                    <a:srgbClr val="FFFFFF"/>
                  </a:solidFill>
                  <a:latin typeface="Canva Sans"/>
                </a:rPr>
                <a:t> de </a:t>
              </a:r>
              <a:r>
                <a:rPr lang="en-US" sz="4099" dirty="0" err="1">
                  <a:solidFill>
                    <a:srgbClr val="FFFFFF"/>
                  </a:solidFill>
                  <a:latin typeface="Canva Sans"/>
                </a:rPr>
                <a:t>produits</a:t>
              </a:r>
              <a:r>
                <a:rPr lang="en-US" sz="4099" dirty="0">
                  <a:solidFill>
                    <a:srgbClr val="FFFFFF"/>
                  </a:solidFill>
                  <a:latin typeface="Canva Sans"/>
                </a:rPr>
                <a:t> au panier</a:t>
              </a:r>
            </a:p>
          </p:txBody>
        </p:sp>
      </p:grpSp>
      <p:grpSp>
        <p:nvGrpSpPr>
          <p:cNvPr id="12" name="Group 12"/>
          <p:cNvGrpSpPr/>
          <p:nvPr/>
        </p:nvGrpSpPr>
        <p:grpSpPr>
          <a:xfrm>
            <a:off x="2328776" y="6373003"/>
            <a:ext cx="13630448" cy="5087461"/>
            <a:chOff x="0" y="-527108"/>
            <a:chExt cx="3589912" cy="1339908"/>
          </a:xfrm>
        </p:grpSpPr>
        <p:sp>
          <p:nvSpPr>
            <p:cNvPr id="13" name="Freeform 13"/>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14" name="TextBox 14"/>
            <p:cNvSpPr txBox="1"/>
            <p:nvPr/>
          </p:nvSpPr>
          <p:spPr>
            <a:xfrm>
              <a:off x="0" y="-527108"/>
              <a:ext cx="3589912" cy="1339908"/>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Processus</a:t>
              </a:r>
              <a:r>
                <a:rPr lang="en-US" sz="4099" dirty="0">
                  <a:solidFill>
                    <a:srgbClr val="FFFFFF"/>
                  </a:solidFill>
                  <a:latin typeface="Canva Sans"/>
                </a:rPr>
                <a:t> de </a:t>
              </a:r>
              <a:r>
                <a:rPr lang="en-US" sz="4099" dirty="0" err="1">
                  <a:solidFill>
                    <a:srgbClr val="FFFFFF"/>
                  </a:solidFill>
                  <a:latin typeface="Canva Sans"/>
                </a:rPr>
                <a:t>commande</a:t>
              </a:r>
              <a:endParaRPr lang="en-US" sz="4099" dirty="0">
                <a:solidFill>
                  <a:srgbClr val="FFFFFF"/>
                </a:solidFill>
                <a:latin typeface="Canva Sans"/>
              </a:endParaRP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328776" y="571500"/>
            <a:ext cx="13630448" cy="4884875"/>
            <a:chOff x="0" y="-473752"/>
            <a:chExt cx="3589912" cy="1286552"/>
          </a:xfrm>
        </p:grpSpPr>
        <p:sp>
          <p:nvSpPr>
            <p:cNvPr id="3" name="Freeform 3"/>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4" name="TextBox 4"/>
            <p:cNvSpPr txBox="1"/>
            <p:nvPr/>
          </p:nvSpPr>
          <p:spPr>
            <a:xfrm>
              <a:off x="0" y="-473752"/>
              <a:ext cx="3460694" cy="1286552"/>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Ajout</a:t>
              </a:r>
              <a:r>
                <a:rPr lang="en-US" sz="4099" dirty="0">
                  <a:solidFill>
                    <a:srgbClr val="FFFFFF"/>
                  </a:solidFill>
                  <a:latin typeface="Canva Sans"/>
                </a:rPr>
                <a:t> d'un </a:t>
              </a:r>
              <a:r>
                <a:rPr lang="en-US" sz="4099" dirty="0" err="1">
                  <a:solidFill>
                    <a:srgbClr val="FFFFFF"/>
                  </a:solidFill>
                  <a:latin typeface="Canva Sans"/>
                </a:rPr>
                <a:t>avis</a:t>
              </a:r>
              <a:r>
                <a:rPr lang="en-US" sz="4099" dirty="0">
                  <a:solidFill>
                    <a:srgbClr val="FFFFFF"/>
                  </a:solidFill>
                  <a:latin typeface="Canva Sans"/>
                </a:rPr>
                <a:t> sur les </a:t>
              </a:r>
              <a:r>
                <a:rPr lang="en-US" sz="4099" dirty="0" err="1">
                  <a:solidFill>
                    <a:srgbClr val="FFFFFF"/>
                  </a:solidFill>
                  <a:latin typeface="Canva Sans"/>
                </a:rPr>
                <a:t>produits</a:t>
              </a:r>
              <a:endParaRPr lang="en-US" sz="4099" dirty="0">
                <a:solidFill>
                  <a:srgbClr val="FFFFFF"/>
                </a:solidFill>
                <a:latin typeface="Canva Sans"/>
              </a:endParaRPr>
            </a:p>
          </p:txBody>
        </p:sp>
      </p:grpSp>
      <p:sp>
        <p:nvSpPr>
          <p:cNvPr id="5" name="TextBox 5"/>
          <p:cNvSpPr txBox="1"/>
          <p:nvPr/>
        </p:nvSpPr>
        <p:spPr>
          <a:xfrm>
            <a:off x="1028700" y="962025"/>
            <a:ext cx="9846155"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LES BESOINS FONCTIONNELS</a:t>
            </a:r>
          </a:p>
        </p:txBody>
      </p:sp>
      <p:grpSp>
        <p:nvGrpSpPr>
          <p:cNvPr id="6" name="Group 6"/>
          <p:cNvGrpSpPr/>
          <p:nvPr/>
        </p:nvGrpSpPr>
        <p:grpSpPr>
          <a:xfrm>
            <a:off x="2328776" y="2628901"/>
            <a:ext cx="13630448" cy="4828837"/>
            <a:chOff x="0" y="-458993"/>
            <a:chExt cx="3589912" cy="1271793"/>
          </a:xfrm>
        </p:grpSpPr>
        <p:sp>
          <p:nvSpPr>
            <p:cNvPr id="7" name="Freeform 7"/>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8" name="TextBox 8"/>
            <p:cNvSpPr txBox="1"/>
            <p:nvPr/>
          </p:nvSpPr>
          <p:spPr>
            <a:xfrm>
              <a:off x="0" y="-458993"/>
              <a:ext cx="3500832" cy="1271793"/>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Gestion</a:t>
              </a:r>
              <a:r>
                <a:rPr lang="en-US" sz="4099" dirty="0">
                  <a:solidFill>
                    <a:srgbClr val="FFFFFF"/>
                  </a:solidFill>
                  <a:latin typeface="Canva Sans"/>
                </a:rPr>
                <a:t> de </a:t>
              </a:r>
              <a:r>
                <a:rPr lang="en-US" sz="4099" dirty="0" err="1">
                  <a:solidFill>
                    <a:srgbClr val="FFFFFF"/>
                  </a:solidFill>
                  <a:latin typeface="Canva Sans"/>
                </a:rPr>
                <a:t>comptes</a:t>
              </a:r>
              <a:endParaRPr lang="en-US" sz="4099" dirty="0">
                <a:solidFill>
                  <a:srgbClr val="FFFFFF"/>
                </a:solidFill>
                <a:latin typeface="Canva Sans"/>
              </a:endParaRPr>
            </a:p>
          </p:txBody>
        </p:sp>
      </p:grpSp>
      <p:grpSp>
        <p:nvGrpSpPr>
          <p:cNvPr id="9" name="Group 9"/>
          <p:cNvGrpSpPr/>
          <p:nvPr/>
        </p:nvGrpSpPr>
        <p:grpSpPr>
          <a:xfrm>
            <a:off x="2328776" y="4533899"/>
            <a:ext cx="13630448" cy="4925202"/>
            <a:chOff x="0" y="-484373"/>
            <a:chExt cx="3589912" cy="1297173"/>
          </a:xfrm>
        </p:grpSpPr>
        <p:sp>
          <p:nvSpPr>
            <p:cNvPr id="10" name="Freeform 10"/>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11" name="TextBox 11"/>
            <p:cNvSpPr txBox="1"/>
            <p:nvPr/>
          </p:nvSpPr>
          <p:spPr>
            <a:xfrm>
              <a:off x="0" y="-484373"/>
              <a:ext cx="3589912" cy="1297173"/>
            </a:xfrm>
            <a:prstGeom prst="rect">
              <a:avLst/>
            </a:prstGeom>
          </p:spPr>
          <p:txBody>
            <a:bodyPr lIns="50800" tIns="50800" rIns="50800" bIns="50800" rtlCol="0" anchor="ctr"/>
            <a:lstStyle/>
            <a:p>
              <a:pPr algn="ctr">
                <a:lnSpc>
                  <a:spcPts val="5739"/>
                </a:lnSpc>
              </a:pPr>
              <a:r>
                <a:rPr lang="en-US" sz="4099" dirty="0">
                  <a:solidFill>
                    <a:srgbClr val="FFFFFF"/>
                  </a:solidFill>
                  <a:latin typeface="Canva Sans"/>
                </a:rPr>
                <a:t>Service client</a:t>
              </a:r>
            </a:p>
          </p:txBody>
        </p:sp>
      </p:grpSp>
      <p:grpSp>
        <p:nvGrpSpPr>
          <p:cNvPr id="12" name="Group 12"/>
          <p:cNvGrpSpPr/>
          <p:nvPr/>
        </p:nvGrpSpPr>
        <p:grpSpPr>
          <a:xfrm>
            <a:off x="2328776" y="6373003"/>
            <a:ext cx="13630448" cy="5087461"/>
            <a:chOff x="0" y="-527108"/>
            <a:chExt cx="3589912" cy="1339908"/>
          </a:xfrm>
        </p:grpSpPr>
        <p:sp>
          <p:nvSpPr>
            <p:cNvPr id="13" name="Freeform 13"/>
            <p:cNvSpPr/>
            <p:nvPr/>
          </p:nvSpPr>
          <p:spPr>
            <a:xfrm>
              <a:off x="0" y="0"/>
              <a:ext cx="3589912" cy="331434"/>
            </a:xfrm>
            <a:custGeom>
              <a:avLst/>
              <a:gdLst/>
              <a:ahLst/>
              <a:cxnLst/>
              <a:rect l="l" t="t" r="r" b="b"/>
              <a:pathLst>
                <a:path w="3589912" h="331434">
                  <a:moveTo>
                    <a:pt x="28967" y="0"/>
                  </a:moveTo>
                  <a:lnTo>
                    <a:pt x="3560945" y="0"/>
                  </a:lnTo>
                  <a:cubicBezTo>
                    <a:pt x="3576943" y="0"/>
                    <a:pt x="3589912" y="12969"/>
                    <a:pt x="3589912" y="28967"/>
                  </a:cubicBezTo>
                  <a:lnTo>
                    <a:pt x="3589912" y="302467"/>
                  </a:lnTo>
                  <a:cubicBezTo>
                    <a:pt x="3589912" y="318465"/>
                    <a:pt x="3576943" y="331434"/>
                    <a:pt x="3560945" y="331434"/>
                  </a:cubicBezTo>
                  <a:lnTo>
                    <a:pt x="28967" y="331434"/>
                  </a:lnTo>
                  <a:cubicBezTo>
                    <a:pt x="12969" y="331434"/>
                    <a:pt x="0" y="318465"/>
                    <a:pt x="0" y="302467"/>
                  </a:cubicBezTo>
                  <a:lnTo>
                    <a:pt x="0" y="28967"/>
                  </a:lnTo>
                  <a:cubicBezTo>
                    <a:pt x="0" y="12969"/>
                    <a:pt x="12969" y="0"/>
                    <a:pt x="28967" y="0"/>
                  </a:cubicBezTo>
                  <a:close/>
                </a:path>
              </a:pathLst>
            </a:custGeom>
            <a:solidFill>
              <a:srgbClr val="9B8F76"/>
            </a:solidFill>
          </p:spPr>
        </p:sp>
        <p:sp>
          <p:nvSpPr>
            <p:cNvPr id="14" name="TextBox 14"/>
            <p:cNvSpPr txBox="1"/>
            <p:nvPr/>
          </p:nvSpPr>
          <p:spPr>
            <a:xfrm>
              <a:off x="0" y="-527108"/>
              <a:ext cx="3589912" cy="1339908"/>
            </a:xfrm>
            <a:prstGeom prst="rect">
              <a:avLst/>
            </a:prstGeom>
          </p:spPr>
          <p:txBody>
            <a:bodyPr lIns="50800" tIns="50800" rIns="50800" bIns="50800" rtlCol="0" anchor="ctr"/>
            <a:lstStyle/>
            <a:p>
              <a:pPr algn="ctr">
                <a:lnSpc>
                  <a:spcPts val="5739"/>
                </a:lnSpc>
              </a:pPr>
              <a:r>
                <a:rPr lang="en-US" sz="4099" dirty="0">
                  <a:solidFill>
                    <a:srgbClr val="FFFFFF"/>
                  </a:solidFill>
                  <a:latin typeface="Canva Sans"/>
                </a:rPr>
                <a:t>Rapports et analyses</a:t>
              </a: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409701"/>
            <a:ext cx="7092952" cy="4714483"/>
            <a:chOff x="0" y="-428875"/>
            <a:chExt cx="1868103" cy="1241675"/>
          </a:xfrm>
        </p:grpSpPr>
        <p:sp>
          <p:nvSpPr>
            <p:cNvPr id="3" name="Freeform 3"/>
            <p:cNvSpPr/>
            <p:nvPr/>
          </p:nvSpPr>
          <p:spPr>
            <a:xfrm>
              <a:off x="0" y="0"/>
              <a:ext cx="1868103" cy="331434"/>
            </a:xfrm>
            <a:custGeom>
              <a:avLst/>
              <a:gdLst/>
              <a:ahLst/>
              <a:cxnLst/>
              <a:rect l="l" t="t" r="r" b="b"/>
              <a:pathLst>
                <a:path w="1868103" h="331434">
                  <a:moveTo>
                    <a:pt x="55666" y="0"/>
                  </a:moveTo>
                  <a:lnTo>
                    <a:pt x="1812436" y="0"/>
                  </a:lnTo>
                  <a:cubicBezTo>
                    <a:pt x="1843180" y="0"/>
                    <a:pt x="1868103" y="24923"/>
                    <a:pt x="1868103" y="55666"/>
                  </a:cubicBezTo>
                  <a:lnTo>
                    <a:pt x="1868103" y="275768"/>
                  </a:lnTo>
                  <a:cubicBezTo>
                    <a:pt x="1868103" y="290531"/>
                    <a:pt x="1862238" y="304690"/>
                    <a:pt x="1851798" y="315130"/>
                  </a:cubicBezTo>
                  <a:cubicBezTo>
                    <a:pt x="1841359" y="325569"/>
                    <a:pt x="1827200" y="331434"/>
                    <a:pt x="1812436" y="331434"/>
                  </a:cubicBezTo>
                  <a:lnTo>
                    <a:pt x="55666" y="331434"/>
                  </a:lnTo>
                  <a:cubicBezTo>
                    <a:pt x="40903" y="331434"/>
                    <a:pt x="26744" y="325569"/>
                    <a:pt x="16304" y="315130"/>
                  </a:cubicBezTo>
                  <a:cubicBezTo>
                    <a:pt x="5865" y="304690"/>
                    <a:pt x="0" y="290531"/>
                    <a:pt x="0" y="275768"/>
                  </a:cubicBezTo>
                  <a:lnTo>
                    <a:pt x="0" y="55666"/>
                  </a:lnTo>
                  <a:cubicBezTo>
                    <a:pt x="0" y="40903"/>
                    <a:pt x="5865" y="26744"/>
                    <a:pt x="16304" y="16304"/>
                  </a:cubicBezTo>
                  <a:cubicBezTo>
                    <a:pt x="26744" y="5865"/>
                    <a:pt x="40903" y="0"/>
                    <a:pt x="55666" y="0"/>
                  </a:cubicBezTo>
                  <a:close/>
                </a:path>
              </a:pathLst>
            </a:custGeom>
            <a:solidFill>
              <a:srgbClr val="9B8F76"/>
            </a:solidFill>
          </p:spPr>
        </p:sp>
        <p:sp>
          <p:nvSpPr>
            <p:cNvPr id="4" name="TextBox 4"/>
            <p:cNvSpPr txBox="1"/>
            <p:nvPr/>
          </p:nvSpPr>
          <p:spPr>
            <a:xfrm>
              <a:off x="0" y="-428875"/>
              <a:ext cx="1868103" cy="1241675"/>
            </a:xfrm>
            <a:prstGeom prst="rect">
              <a:avLst/>
            </a:prstGeom>
          </p:spPr>
          <p:txBody>
            <a:bodyPr lIns="50800" tIns="50800" rIns="50800" bIns="50800" rtlCol="0" anchor="ctr"/>
            <a:lstStyle/>
            <a:p>
              <a:pPr algn="ctr">
                <a:lnSpc>
                  <a:spcPts val="5739"/>
                </a:lnSpc>
              </a:pPr>
              <a:r>
                <a:rPr lang="en-US" sz="4099" dirty="0">
                  <a:solidFill>
                    <a:srgbClr val="FFFFFF"/>
                  </a:solidFill>
                  <a:latin typeface="Canva Sans"/>
                </a:rPr>
                <a:t>Performance</a:t>
              </a:r>
            </a:p>
          </p:txBody>
        </p:sp>
      </p:grpSp>
      <p:sp>
        <p:nvSpPr>
          <p:cNvPr id="5" name="TextBox 5"/>
          <p:cNvSpPr txBox="1"/>
          <p:nvPr/>
        </p:nvSpPr>
        <p:spPr>
          <a:xfrm>
            <a:off x="1028700" y="962025"/>
            <a:ext cx="11849581"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LES BESOINS NON FONCTIONNELS</a:t>
            </a:r>
          </a:p>
        </p:txBody>
      </p:sp>
      <p:grpSp>
        <p:nvGrpSpPr>
          <p:cNvPr id="6" name="Group 6"/>
          <p:cNvGrpSpPr/>
          <p:nvPr/>
        </p:nvGrpSpPr>
        <p:grpSpPr>
          <a:xfrm>
            <a:off x="10166348" y="1409701"/>
            <a:ext cx="7092952" cy="4714483"/>
            <a:chOff x="0" y="-428875"/>
            <a:chExt cx="1868103" cy="1241675"/>
          </a:xfrm>
        </p:grpSpPr>
        <p:sp>
          <p:nvSpPr>
            <p:cNvPr id="7" name="Freeform 7"/>
            <p:cNvSpPr/>
            <p:nvPr/>
          </p:nvSpPr>
          <p:spPr>
            <a:xfrm>
              <a:off x="0" y="0"/>
              <a:ext cx="1868103" cy="331434"/>
            </a:xfrm>
            <a:custGeom>
              <a:avLst/>
              <a:gdLst/>
              <a:ahLst/>
              <a:cxnLst/>
              <a:rect l="l" t="t" r="r" b="b"/>
              <a:pathLst>
                <a:path w="1868103" h="331434">
                  <a:moveTo>
                    <a:pt x="55666" y="0"/>
                  </a:moveTo>
                  <a:lnTo>
                    <a:pt x="1812436" y="0"/>
                  </a:lnTo>
                  <a:cubicBezTo>
                    <a:pt x="1843180" y="0"/>
                    <a:pt x="1868103" y="24923"/>
                    <a:pt x="1868103" y="55666"/>
                  </a:cubicBezTo>
                  <a:lnTo>
                    <a:pt x="1868103" y="275768"/>
                  </a:lnTo>
                  <a:cubicBezTo>
                    <a:pt x="1868103" y="290531"/>
                    <a:pt x="1862238" y="304690"/>
                    <a:pt x="1851798" y="315130"/>
                  </a:cubicBezTo>
                  <a:cubicBezTo>
                    <a:pt x="1841359" y="325569"/>
                    <a:pt x="1827200" y="331434"/>
                    <a:pt x="1812436" y="331434"/>
                  </a:cubicBezTo>
                  <a:lnTo>
                    <a:pt x="55666" y="331434"/>
                  </a:lnTo>
                  <a:cubicBezTo>
                    <a:pt x="40903" y="331434"/>
                    <a:pt x="26744" y="325569"/>
                    <a:pt x="16304" y="315130"/>
                  </a:cubicBezTo>
                  <a:cubicBezTo>
                    <a:pt x="5865" y="304690"/>
                    <a:pt x="0" y="290531"/>
                    <a:pt x="0" y="275768"/>
                  </a:cubicBezTo>
                  <a:lnTo>
                    <a:pt x="0" y="55666"/>
                  </a:lnTo>
                  <a:cubicBezTo>
                    <a:pt x="0" y="40903"/>
                    <a:pt x="5865" y="26744"/>
                    <a:pt x="16304" y="16304"/>
                  </a:cubicBezTo>
                  <a:cubicBezTo>
                    <a:pt x="26744" y="5865"/>
                    <a:pt x="40903" y="0"/>
                    <a:pt x="55666" y="0"/>
                  </a:cubicBezTo>
                  <a:close/>
                </a:path>
              </a:pathLst>
            </a:custGeom>
            <a:solidFill>
              <a:srgbClr val="9B8F76"/>
            </a:solidFill>
          </p:spPr>
        </p:sp>
        <p:sp>
          <p:nvSpPr>
            <p:cNvPr id="8" name="TextBox 8"/>
            <p:cNvSpPr txBox="1"/>
            <p:nvPr/>
          </p:nvSpPr>
          <p:spPr>
            <a:xfrm>
              <a:off x="0" y="-428875"/>
              <a:ext cx="1868103" cy="1241675"/>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Disponibilité</a:t>
              </a:r>
              <a:endParaRPr lang="en-US" sz="4099" dirty="0">
                <a:solidFill>
                  <a:srgbClr val="FFFFFF"/>
                </a:solidFill>
                <a:latin typeface="Canva Sans"/>
              </a:endParaRPr>
            </a:p>
          </p:txBody>
        </p:sp>
      </p:grpSp>
      <p:grpSp>
        <p:nvGrpSpPr>
          <p:cNvPr id="9" name="Group 9"/>
          <p:cNvGrpSpPr/>
          <p:nvPr/>
        </p:nvGrpSpPr>
        <p:grpSpPr>
          <a:xfrm>
            <a:off x="5562600" y="3619501"/>
            <a:ext cx="7092952" cy="4725893"/>
            <a:chOff x="0" y="-431880"/>
            <a:chExt cx="1868103" cy="1244680"/>
          </a:xfrm>
        </p:grpSpPr>
        <p:sp>
          <p:nvSpPr>
            <p:cNvPr id="10" name="Freeform 10"/>
            <p:cNvSpPr/>
            <p:nvPr/>
          </p:nvSpPr>
          <p:spPr>
            <a:xfrm>
              <a:off x="0" y="0"/>
              <a:ext cx="1868103" cy="331434"/>
            </a:xfrm>
            <a:custGeom>
              <a:avLst/>
              <a:gdLst/>
              <a:ahLst/>
              <a:cxnLst/>
              <a:rect l="l" t="t" r="r" b="b"/>
              <a:pathLst>
                <a:path w="1868103" h="331434">
                  <a:moveTo>
                    <a:pt x="55666" y="0"/>
                  </a:moveTo>
                  <a:lnTo>
                    <a:pt x="1812436" y="0"/>
                  </a:lnTo>
                  <a:cubicBezTo>
                    <a:pt x="1843180" y="0"/>
                    <a:pt x="1868103" y="24923"/>
                    <a:pt x="1868103" y="55666"/>
                  </a:cubicBezTo>
                  <a:lnTo>
                    <a:pt x="1868103" y="275768"/>
                  </a:lnTo>
                  <a:cubicBezTo>
                    <a:pt x="1868103" y="290531"/>
                    <a:pt x="1862238" y="304690"/>
                    <a:pt x="1851798" y="315130"/>
                  </a:cubicBezTo>
                  <a:cubicBezTo>
                    <a:pt x="1841359" y="325569"/>
                    <a:pt x="1827200" y="331434"/>
                    <a:pt x="1812436" y="331434"/>
                  </a:cubicBezTo>
                  <a:lnTo>
                    <a:pt x="55666" y="331434"/>
                  </a:lnTo>
                  <a:cubicBezTo>
                    <a:pt x="40903" y="331434"/>
                    <a:pt x="26744" y="325569"/>
                    <a:pt x="16304" y="315130"/>
                  </a:cubicBezTo>
                  <a:cubicBezTo>
                    <a:pt x="5865" y="304690"/>
                    <a:pt x="0" y="290531"/>
                    <a:pt x="0" y="275768"/>
                  </a:cubicBezTo>
                  <a:lnTo>
                    <a:pt x="0" y="55666"/>
                  </a:lnTo>
                  <a:cubicBezTo>
                    <a:pt x="0" y="40903"/>
                    <a:pt x="5865" y="26744"/>
                    <a:pt x="16304" y="16304"/>
                  </a:cubicBezTo>
                  <a:cubicBezTo>
                    <a:pt x="26744" y="5865"/>
                    <a:pt x="40903" y="0"/>
                    <a:pt x="55666" y="0"/>
                  </a:cubicBezTo>
                  <a:close/>
                </a:path>
              </a:pathLst>
            </a:custGeom>
            <a:solidFill>
              <a:srgbClr val="9B8F76"/>
            </a:solidFill>
          </p:spPr>
        </p:sp>
        <p:sp>
          <p:nvSpPr>
            <p:cNvPr id="11" name="TextBox 11"/>
            <p:cNvSpPr txBox="1"/>
            <p:nvPr/>
          </p:nvSpPr>
          <p:spPr>
            <a:xfrm>
              <a:off x="0" y="-431880"/>
              <a:ext cx="1868103" cy="1244680"/>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Sécurité</a:t>
              </a:r>
              <a:endParaRPr lang="en-US" sz="4099" dirty="0">
                <a:solidFill>
                  <a:srgbClr val="FFFFFF"/>
                </a:solidFill>
                <a:latin typeface="Canva Sans"/>
              </a:endParaRPr>
            </a:p>
          </p:txBody>
        </p:sp>
      </p:grpSp>
      <p:grpSp>
        <p:nvGrpSpPr>
          <p:cNvPr id="12" name="Group 12"/>
          <p:cNvGrpSpPr/>
          <p:nvPr/>
        </p:nvGrpSpPr>
        <p:grpSpPr>
          <a:xfrm>
            <a:off x="1028700" y="5702634"/>
            <a:ext cx="7092952" cy="4759768"/>
            <a:chOff x="0" y="-440802"/>
            <a:chExt cx="1868103" cy="1253602"/>
          </a:xfrm>
        </p:grpSpPr>
        <p:sp>
          <p:nvSpPr>
            <p:cNvPr id="13" name="Freeform 13"/>
            <p:cNvSpPr/>
            <p:nvPr/>
          </p:nvSpPr>
          <p:spPr>
            <a:xfrm>
              <a:off x="0" y="0"/>
              <a:ext cx="1868103" cy="331434"/>
            </a:xfrm>
            <a:custGeom>
              <a:avLst/>
              <a:gdLst/>
              <a:ahLst/>
              <a:cxnLst/>
              <a:rect l="l" t="t" r="r" b="b"/>
              <a:pathLst>
                <a:path w="1868103" h="331434">
                  <a:moveTo>
                    <a:pt x="55666" y="0"/>
                  </a:moveTo>
                  <a:lnTo>
                    <a:pt x="1812436" y="0"/>
                  </a:lnTo>
                  <a:cubicBezTo>
                    <a:pt x="1843180" y="0"/>
                    <a:pt x="1868103" y="24923"/>
                    <a:pt x="1868103" y="55666"/>
                  </a:cubicBezTo>
                  <a:lnTo>
                    <a:pt x="1868103" y="275768"/>
                  </a:lnTo>
                  <a:cubicBezTo>
                    <a:pt x="1868103" y="290531"/>
                    <a:pt x="1862238" y="304690"/>
                    <a:pt x="1851798" y="315130"/>
                  </a:cubicBezTo>
                  <a:cubicBezTo>
                    <a:pt x="1841359" y="325569"/>
                    <a:pt x="1827200" y="331434"/>
                    <a:pt x="1812436" y="331434"/>
                  </a:cubicBezTo>
                  <a:lnTo>
                    <a:pt x="55666" y="331434"/>
                  </a:lnTo>
                  <a:cubicBezTo>
                    <a:pt x="40903" y="331434"/>
                    <a:pt x="26744" y="325569"/>
                    <a:pt x="16304" y="315130"/>
                  </a:cubicBezTo>
                  <a:cubicBezTo>
                    <a:pt x="5865" y="304690"/>
                    <a:pt x="0" y="290531"/>
                    <a:pt x="0" y="275768"/>
                  </a:cubicBezTo>
                  <a:lnTo>
                    <a:pt x="0" y="55666"/>
                  </a:lnTo>
                  <a:cubicBezTo>
                    <a:pt x="0" y="40903"/>
                    <a:pt x="5865" y="26744"/>
                    <a:pt x="16304" y="16304"/>
                  </a:cubicBezTo>
                  <a:cubicBezTo>
                    <a:pt x="26744" y="5865"/>
                    <a:pt x="40903" y="0"/>
                    <a:pt x="55666" y="0"/>
                  </a:cubicBezTo>
                  <a:close/>
                </a:path>
              </a:pathLst>
            </a:custGeom>
            <a:solidFill>
              <a:srgbClr val="9B8F76"/>
            </a:solidFill>
          </p:spPr>
        </p:sp>
        <p:sp>
          <p:nvSpPr>
            <p:cNvPr id="14" name="TextBox 14"/>
            <p:cNvSpPr txBox="1"/>
            <p:nvPr/>
          </p:nvSpPr>
          <p:spPr>
            <a:xfrm>
              <a:off x="0" y="-440802"/>
              <a:ext cx="1868103" cy="1253602"/>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Evolutivité</a:t>
              </a:r>
              <a:endParaRPr lang="en-US" sz="4099" dirty="0">
                <a:solidFill>
                  <a:srgbClr val="FFFFFF"/>
                </a:solidFill>
                <a:latin typeface="Canva Sans"/>
              </a:endParaRPr>
            </a:p>
          </p:txBody>
        </p:sp>
      </p:grpSp>
      <p:grpSp>
        <p:nvGrpSpPr>
          <p:cNvPr id="15" name="Group 15"/>
          <p:cNvGrpSpPr/>
          <p:nvPr/>
        </p:nvGrpSpPr>
        <p:grpSpPr>
          <a:xfrm>
            <a:off x="10166348" y="5702634"/>
            <a:ext cx="7092952" cy="4759768"/>
            <a:chOff x="0" y="-440802"/>
            <a:chExt cx="1868103" cy="1253602"/>
          </a:xfrm>
        </p:grpSpPr>
        <p:sp>
          <p:nvSpPr>
            <p:cNvPr id="16" name="Freeform 16"/>
            <p:cNvSpPr/>
            <p:nvPr/>
          </p:nvSpPr>
          <p:spPr>
            <a:xfrm>
              <a:off x="0" y="0"/>
              <a:ext cx="1868103" cy="331434"/>
            </a:xfrm>
            <a:custGeom>
              <a:avLst/>
              <a:gdLst/>
              <a:ahLst/>
              <a:cxnLst/>
              <a:rect l="l" t="t" r="r" b="b"/>
              <a:pathLst>
                <a:path w="1868103" h="331434">
                  <a:moveTo>
                    <a:pt x="55666" y="0"/>
                  </a:moveTo>
                  <a:lnTo>
                    <a:pt x="1812436" y="0"/>
                  </a:lnTo>
                  <a:cubicBezTo>
                    <a:pt x="1843180" y="0"/>
                    <a:pt x="1868103" y="24923"/>
                    <a:pt x="1868103" y="55666"/>
                  </a:cubicBezTo>
                  <a:lnTo>
                    <a:pt x="1868103" y="275768"/>
                  </a:lnTo>
                  <a:cubicBezTo>
                    <a:pt x="1868103" y="290531"/>
                    <a:pt x="1862238" y="304690"/>
                    <a:pt x="1851798" y="315130"/>
                  </a:cubicBezTo>
                  <a:cubicBezTo>
                    <a:pt x="1841359" y="325569"/>
                    <a:pt x="1827200" y="331434"/>
                    <a:pt x="1812436" y="331434"/>
                  </a:cubicBezTo>
                  <a:lnTo>
                    <a:pt x="55666" y="331434"/>
                  </a:lnTo>
                  <a:cubicBezTo>
                    <a:pt x="40903" y="331434"/>
                    <a:pt x="26744" y="325569"/>
                    <a:pt x="16304" y="315130"/>
                  </a:cubicBezTo>
                  <a:cubicBezTo>
                    <a:pt x="5865" y="304690"/>
                    <a:pt x="0" y="290531"/>
                    <a:pt x="0" y="275768"/>
                  </a:cubicBezTo>
                  <a:lnTo>
                    <a:pt x="0" y="55666"/>
                  </a:lnTo>
                  <a:cubicBezTo>
                    <a:pt x="0" y="40903"/>
                    <a:pt x="5865" y="26744"/>
                    <a:pt x="16304" y="16304"/>
                  </a:cubicBezTo>
                  <a:cubicBezTo>
                    <a:pt x="26744" y="5865"/>
                    <a:pt x="40903" y="0"/>
                    <a:pt x="55666" y="0"/>
                  </a:cubicBezTo>
                  <a:close/>
                </a:path>
              </a:pathLst>
            </a:custGeom>
            <a:solidFill>
              <a:srgbClr val="9B8F76"/>
            </a:solidFill>
          </p:spPr>
        </p:sp>
        <p:sp>
          <p:nvSpPr>
            <p:cNvPr id="17" name="TextBox 17"/>
            <p:cNvSpPr txBox="1"/>
            <p:nvPr/>
          </p:nvSpPr>
          <p:spPr>
            <a:xfrm>
              <a:off x="0" y="-440802"/>
              <a:ext cx="1868103" cy="1253602"/>
            </a:xfrm>
            <a:prstGeom prst="rect">
              <a:avLst/>
            </a:prstGeom>
          </p:spPr>
          <p:txBody>
            <a:bodyPr lIns="50800" tIns="50800" rIns="50800" bIns="50800" rtlCol="0" anchor="ctr"/>
            <a:lstStyle/>
            <a:p>
              <a:pPr algn="ctr">
                <a:lnSpc>
                  <a:spcPts val="5739"/>
                </a:lnSpc>
              </a:pPr>
              <a:r>
                <a:rPr lang="en-US" sz="4099" dirty="0" err="1">
                  <a:solidFill>
                    <a:srgbClr val="FFFFFF"/>
                  </a:solidFill>
                  <a:latin typeface="Canva Sans"/>
                </a:rPr>
                <a:t>Convivialité</a:t>
              </a:r>
              <a:endParaRPr lang="en-US" sz="4099" dirty="0">
                <a:solidFill>
                  <a:srgbClr val="FFFFFF"/>
                </a:solidFill>
                <a:latin typeface="Canva Sans"/>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546053" y="3878303"/>
            <a:ext cx="13195895" cy="23970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MÉTHODOLOGIE SCRUM</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pSp>
        <p:nvGrpSpPr>
          <p:cNvPr id="2" name="Group 2"/>
          <p:cNvGrpSpPr/>
          <p:nvPr/>
        </p:nvGrpSpPr>
        <p:grpSpPr>
          <a:xfrm>
            <a:off x="2289861" y="1028700"/>
            <a:ext cx="11397298" cy="8229600"/>
            <a:chOff x="0" y="0"/>
            <a:chExt cx="3001758" cy="2167467"/>
          </a:xfrm>
        </p:grpSpPr>
        <p:sp>
          <p:nvSpPr>
            <p:cNvPr id="3" name="Freeform 3"/>
            <p:cNvSpPr/>
            <p:nvPr/>
          </p:nvSpPr>
          <p:spPr>
            <a:xfrm>
              <a:off x="0" y="0"/>
              <a:ext cx="3001757" cy="2167467"/>
            </a:xfrm>
            <a:custGeom>
              <a:avLst/>
              <a:gdLst/>
              <a:ahLst/>
              <a:cxnLst/>
              <a:rect l="l" t="t" r="r" b="b"/>
              <a:pathLst>
                <a:path w="3001757" h="2167467">
                  <a:moveTo>
                    <a:pt x="0" y="0"/>
                  </a:moveTo>
                  <a:lnTo>
                    <a:pt x="3001757" y="0"/>
                  </a:lnTo>
                  <a:lnTo>
                    <a:pt x="3001757" y="2167467"/>
                  </a:lnTo>
                  <a:lnTo>
                    <a:pt x="0" y="2167467"/>
                  </a:lnTo>
                  <a:close/>
                </a:path>
              </a:pathLst>
            </a:custGeom>
            <a:solidFill>
              <a:srgbClr val="F1EDE9"/>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2800"/>
                </a:lnSpc>
              </a:pPr>
              <a:endParaRPr/>
            </a:p>
          </p:txBody>
        </p:sp>
      </p:grpSp>
      <p:grpSp>
        <p:nvGrpSpPr>
          <p:cNvPr id="5" name="Group 5"/>
          <p:cNvGrpSpPr/>
          <p:nvPr/>
        </p:nvGrpSpPr>
        <p:grpSpPr>
          <a:xfrm>
            <a:off x="10609757" y="2508387"/>
            <a:ext cx="6154805" cy="5270226"/>
            <a:chOff x="0" y="0"/>
            <a:chExt cx="8206407" cy="7026967"/>
          </a:xfrm>
        </p:grpSpPr>
        <p:pic>
          <p:nvPicPr>
            <p:cNvPr id="6" name="Picture 6"/>
            <p:cNvPicPr>
              <a:picLocks noChangeAspect="1"/>
            </p:cNvPicPr>
            <p:nvPr/>
          </p:nvPicPr>
          <p:blipFill>
            <a:blip r:embed="rId2"/>
            <a:srcRect l="11071" r="11071"/>
            <a:stretch>
              <a:fillRect/>
            </a:stretch>
          </p:blipFill>
          <p:spPr>
            <a:xfrm>
              <a:off x="0" y="0"/>
              <a:ext cx="8206407" cy="7026967"/>
            </a:xfrm>
            <a:prstGeom prst="rect">
              <a:avLst/>
            </a:prstGeom>
          </p:spPr>
        </p:pic>
      </p:grpSp>
      <p:sp>
        <p:nvSpPr>
          <p:cNvPr id="7" name="TextBox 7"/>
          <p:cNvSpPr txBox="1"/>
          <p:nvPr/>
        </p:nvSpPr>
        <p:spPr>
          <a:xfrm>
            <a:off x="3251785" y="1745615"/>
            <a:ext cx="6591817" cy="6729096"/>
          </a:xfrm>
          <a:prstGeom prst="rect">
            <a:avLst/>
          </a:prstGeom>
        </p:spPr>
        <p:txBody>
          <a:bodyPr lIns="0" tIns="0" rIns="0" bIns="0" rtlCol="0" anchor="t">
            <a:spAutoFit/>
          </a:bodyPr>
          <a:lstStyle/>
          <a:p>
            <a:pPr>
              <a:lnSpc>
                <a:spcPts val="4479"/>
              </a:lnSpc>
            </a:pPr>
            <a:r>
              <a:rPr lang="en-US" sz="3199">
                <a:solidFill>
                  <a:srgbClr val="504C44"/>
                </a:solidFill>
                <a:latin typeface="Inter"/>
              </a:rPr>
              <a:t>La méthodologie Scrum est une méthode de développement de logiciel agile qui permet de gérer les projets complexes de manière itérative et collaborative. Elle est basée sur des cycles de développement courts appelés sprints, généralement de deux à quatre semaines, au cours desquels les équipes travaillent à livrer des fonctionnalités du produit.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028700" y="962025"/>
            <a:ext cx="1300945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IDENTIFICATION DE L'ÉQUIPE SCRUM</a:t>
            </a:r>
          </a:p>
        </p:txBody>
      </p:sp>
      <p:graphicFrame>
        <p:nvGraphicFramePr>
          <p:cNvPr id="3" name="Table 3"/>
          <p:cNvGraphicFramePr>
            <a:graphicFrameLocks noGrp="1"/>
          </p:cNvGraphicFramePr>
          <p:nvPr/>
        </p:nvGraphicFramePr>
        <p:xfrm>
          <a:off x="2462414" y="2001290"/>
          <a:ext cx="13363173" cy="7789698"/>
        </p:xfrm>
        <a:graphic>
          <a:graphicData uri="http://schemas.openxmlformats.org/drawingml/2006/table">
            <a:tbl>
              <a:tblPr/>
              <a:tblGrid>
                <a:gridCol w="4454391">
                  <a:extLst>
                    <a:ext uri="{9D8B030D-6E8A-4147-A177-3AD203B41FA5}">
                      <a16:colId xmlns:a16="http://schemas.microsoft.com/office/drawing/2014/main" val="20000"/>
                    </a:ext>
                  </a:extLst>
                </a:gridCol>
                <a:gridCol w="4454391">
                  <a:extLst>
                    <a:ext uri="{9D8B030D-6E8A-4147-A177-3AD203B41FA5}">
                      <a16:colId xmlns:a16="http://schemas.microsoft.com/office/drawing/2014/main" val="20001"/>
                    </a:ext>
                  </a:extLst>
                </a:gridCol>
                <a:gridCol w="4454391">
                  <a:extLst>
                    <a:ext uri="{9D8B030D-6E8A-4147-A177-3AD203B41FA5}">
                      <a16:colId xmlns:a16="http://schemas.microsoft.com/office/drawing/2014/main" val="20002"/>
                    </a:ext>
                  </a:extLst>
                </a:gridCol>
              </a:tblGrid>
              <a:tr h="1408664">
                <a:tc>
                  <a:txBody>
                    <a:bodyPr/>
                    <a:lstStyle/>
                    <a:p>
                      <a:pPr algn="ctr">
                        <a:lnSpc>
                          <a:spcPts val="6299"/>
                        </a:lnSpc>
                        <a:defRPr/>
                      </a:pPr>
                      <a:r>
                        <a:rPr lang="en-US" sz="4499">
                          <a:solidFill>
                            <a:srgbClr val="FDFDFD"/>
                          </a:solidFill>
                          <a:latin typeface="DM Sans Bold"/>
                        </a:rPr>
                        <a:t>Rôle</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solidFill>
                      <a:srgbClr val="806F4D"/>
                    </a:solidFill>
                  </a:tcPr>
                </a:tc>
                <a:tc>
                  <a:txBody>
                    <a:bodyPr/>
                    <a:lstStyle/>
                    <a:p>
                      <a:pPr algn="ctr">
                        <a:lnSpc>
                          <a:spcPts val="6019"/>
                        </a:lnSpc>
                        <a:defRPr/>
                      </a:pPr>
                      <a:r>
                        <a:rPr lang="en-US" sz="4299">
                          <a:solidFill>
                            <a:srgbClr val="FDFDFD"/>
                          </a:solidFill>
                          <a:latin typeface="DM Sans Bold"/>
                        </a:rPr>
                        <a:t>Mission</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solidFill>
                      <a:srgbClr val="806F4D"/>
                    </a:solidFill>
                  </a:tcPr>
                </a:tc>
                <a:tc>
                  <a:txBody>
                    <a:bodyPr/>
                    <a:lstStyle/>
                    <a:p>
                      <a:pPr algn="ctr">
                        <a:lnSpc>
                          <a:spcPts val="6299"/>
                        </a:lnSpc>
                        <a:defRPr/>
                      </a:pPr>
                      <a:r>
                        <a:rPr lang="en-US" sz="4499">
                          <a:solidFill>
                            <a:srgbClr val="FDFDFD"/>
                          </a:solidFill>
                          <a:latin typeface="DM Sans Bold"/>
                        </a:rPr>
                        <a:t>Acteur</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solidFill>
                      <a:srgbClr val="806F4D"/>
                    </a:solidFill>
                  </a:tcPr>
                </a:tc>
                <a:extLst>
                  <a:ext uri="{0D108BD9-81ED-4DB2-BD59-A6C34878D82A}">
                    <a16:rowId xmlns:a16="http://schemas.microsoft.com/office/drawing/2014/main" val="10000"/>
                  </a:ext>
                </a:extLst>
              </a:tr>
              <a:tr h="2163231">
                <a:tc>
                  <a:txBody>
                    <a:bodyPr/>
                    <a:lstStyle/>
                    <a:p>
                      <a:pPr algn="ctr">
                        <a:lnSpc>
                          <a:spcPts val="4479"/>
                        </a:lnSpc>
                        <a:defRPr/>
                      </a:pPr>
                      <a:r>
                        <a:rPr lang="en-US" sz="3199">
                          <a:solidFill>
                            <a:srgbClr val="000000"/>
                          </a:solidFill>
                          <a:latin typeface="DM Sans"/>
                        </a:rPr>
                        <a:t>SCRUM team</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Conception</a:t>
                      </a:r>
                      <a:endParaRPr lang="en-US" sz="1100"/>
                    </a:p>
                    <a:p>
                      <a:pPr algn="ctr">
                        <a:lnSpc>
                          <a:spcPts val="4479"/>
                        </a:lnSpc>
                      </a:pPr>
                      <a:r>
                        <a:rPr lang="en-US" sz="3199">
                          <a:solidFill>
                            <a:srgbClr val="000000"/>
                          </a:solidFill>
                          <a:latin typeface="DM Sans"/>
                        </a:rPr>
                        <a:t>Développement</a:t>
                      </a:r>
                    </a:p>
                    <a:p>
                      <a:pPr algn="ctr">
                        <a:lnSpc>
                          <a:spcPts val="4479"/>
                        </a:lnSpc>
                      </a:pPr>
                      <a:r>
                        <a:rPr lang="en-US" sz="3199">
                          <a:solidFill>
                            <a:srgbClr val="000000"/>
                          </a:solidFill>
                          <a:latin typeface="DM Sans"/>
                        </a:rPr>
                        <a:t>Tests</a:t>
                      </a:r>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Nour Elhouda Elyousfi</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extLst>
                  <a:ext uri="{0D108BD9-81ED-4DB2-BD59-A6C34878D82A}">
                    <a16:rowId xmlns:a16="http://schemas.microsoft.com/office/drawing/2014/main" val="10001"/>
                  </a:ext>
                </a:extLst>
              </a:tr>
              <a:tr h="2574819">
                <a:tc>
                  <a:txBody>
                    <a:bodyPr/>
                    <a:lstStyle/>
                    <a:p>
                      <a:pPr algn="ctr">
                        <a:lnSpc>
                          <a:spcPts val="4479"/>
                        </a:lnSpc>
                        <a:defRPr/>
                      </a:pPr>
                      <a:r>
                        <a:rPr lang="en-US" sz="3199">
                          <a:solidFill>
                            <a:srgbClr val="000000"/>
                          </a:solidFill>
                          <a:latin typeface="DM Sans"/>
                        </a:rPr>
                        <a:t>Product owner</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199"/>
                        </a:lnSpc>
                        <a:defRPr/>
                      </a:pPr>
                      <a:r>
                        <a:rPr lang="en-US" sz="2999">
                          <a:solidFill>
                            <a:srgbClr val="000000"/>
                          </a:solidFill>
                          <a:latin typeface="DM Sans"/>
                        </a:rPr>
                        <a:t>Définition des besoins et des fonctionnalités à développer</a:t>
                      </a:r>
                      <a:endParaRPr lang="en-US" sz="1100"/>
                    </a:p>
                    <a:p>
                      <a:pPr algn="ctr">
                        <a:lnSpc>
                          <a:spcPts val="4199"/>
                        </a:lnSpc>
                      </a:pP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La propriétaire de Magical Hands</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extLst>
                  <a:ext uri="{0D108BD9-81ED-4DB2-BD59-A6C34878D82A}">
                    <a16:rowId xmlns:a16="http://schemas.microsoft.com/office/drawing/2014/main" val="10002"/>
                  </a:ext>
                </a:extLst>
              </a:tr>
              <a:tr h="1642984">
                <a:tc>
                  <a:txBody>
                    <a:bodyPr/>
                    <a:lstStyle/>
                    <a:p>
                      <a:pPr algn="ctr">
                        <a:lnSpc>
                          <a:spcPts val="4479"/>
                        </a:lnSpc>
                        <a:defRPr/>
                      </a:pPr>
                      <a:r>
                        <a:rPr lang="en-US" sz="3199">
                          <a:solidFill>
                            <a:srgbClr val="000000"/>
                          </a:solidFill>
                          <a:latin typeface="DM Sans"/>
                        </a:rPr>
                        <a:t>SCRUM master</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Approbation du projet</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L'encadrante du projet</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985528" y="1977196"/>
          <a:ext cx="14316945" cy="7714973"/>
        </p:xfrm>
        <a:graphic>
          <a:graphicData uri="http://schemas.openxmlformats.org/drawingml/2006/table">
            <a:tbl>
              <a:tblPr/>
              <a:tblGrid>
                <a:gridCol w="4772315">
                  <a:extLst>
                    <a:ext uri="{9D8B030D-6E8A-4147-A177-3AD203B41FA5}">
                      <a16:colId xmlns:a16="http://schemas.microsoft.com/office/drawing/2014/main" val="20000"/>
                    </a:ext>
                  </a:extLst>
                </a:gridCol>
                <a:gridCol w="4772315">
                  <a:extLst>
                    <a:ext uri="{9D8B030D-6E8A-4147-A177-3AD203B41FA5}">
                      <a16:colId xmlns:a16="http://schemas.microsoft.com/office/drawing/2014/main" val="20001"/>
                    </a:ext>
                  </a:extLst>
                </a:gridCol>
                <a:gridCol w="4772315">
                  <a:extLst>
                    <a:ext uri="{9D8B030D-6E8A-4147-A177-3AD203B41FA5}">
                      <a16:colId xmlns:a16="http://schemas.microsoft.com/office/drawing/2014/main" val="20002"/>
                    </a:ext>
                  </a:extLst>
                </a:gridCol>
              </a:tblGrid>
              <a:tr h="2010177">
                <a:tc>
                  <a:txBody>
                    <a:bodyPr/>
                    <a:lstStyle/>
                    <a:p>
                      <a:pPr algn="ctr">
                        <a:lnSpc>
                          <a:spcPts val="6299"/>
                        </a:lnSpc>
                        <a:defRPr/>
                      </a:pPr>
                      <a:r>
                        <a:rPr lang="en-US" sz="4499">
                          <a:solidFill>
                            <a:srgbClr val="000000"/>
                          </a:solidFill>
                          <a:latin typeface="DM Sans Bold"/>
                        </a:rPr>
                        <a:t>Sprint</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solidFill>
                      <a:srgbClr val="D7D3BD"/>
                    </a:solidFill>
                  </a:tcPr>
                </a:tc>
                <a:tc>
                  <a:txBody>
                    <a:bodyPr/>
                    <a:lstStyle/>
                    <a:p>
                      <a:pPr algn="ctr">
                        <a:lnSpc>
                          <a:spcPts val="6019"/>
                        </a:lnSpc>
                        <a:defRPr/>
                      </a:pPr>
                      <a:r>
                        <a:rPr lang="en-US" sz="4299">
                          <a:solidFill>
                            <a:srgbClr val="000000"/>
                          </a:solidFill>
                          <a:latin typeface="DM Sans Bold"/>
                        </a:rPr>
                        <a:t>Contenu du sprint</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solidFill>
                      <a:srgbClr val="D7D3BD"/>
                    </a:solidFill>
                  </a:tcPr>
                </a:tc>
                <a:tc>
                  <a:txBody>
                    <a:bodyPr/>
                    <a:lstStyle/>
                    <a:p>
                      <a:pPr algn="ctr">
                        <a:lnSpc>
                          <a:spcPts val="6299"/>
                        </a:lnSpc>
                        <a:defRPr/>
                      </a:pPr>
                      <a:r>
                        <a:rPr lang="en-US" sz="4499">
                          <a:solidFill>
                            <a:srgbClr val="000000"/>
                          </a:solidFill>
                          <a:latin typeface="DM Sans Bold"/>
                        </a:rPr>
                        <a:t>Période</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solidFill>
                      <a:srgbClr val="D7D3BD"/>
                    </a:solidFill>
                  </a:tcPr>
                </a:tc>
                <a:extLst>
                  <a:ext uri="{0D108BD9-81ED-4DB2-BD59-A6C34878D82A}">
                    <a16:rowId xmlns:a16="http://schemas.microsoft.com/office/drawing/2014/main" val="10000"/>
                  </a:ext>
                </a:extLst>
              </a:tr>
              <a:tr h="1770731">
                <a:tc>
                  <a:txBody>
                    <a:bodyPr/>
                    <a:lstStyle/>
                    <a:p>
                      <a:pPr algn="ctr">
                        <a:lnSpc>
                          <a:spcPts val="4479"/>
                        </a:lnSpc>
                        <a:defRPr/>
                      </a:pPr>
                      <a:r>
                        <a:rPr lang="en-US" sz="3199">
                          <a:solidFill>
                            <a:srgbClr val="000000"/>
                          </a:solidFill>
                          <a:latin typeface="DM Sans"/>
                        </a:rPr>
                        <a:t>Sprint 1 </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-Page d'acceuil</a:t>
                      </a:r>
                      <a:endParaRPr lang="en-US" sz="1100"/>
                    </a:p>
                    <a:p>
                      <a:pPr algn="ctr">
                        <a:lnSpc>
                          <a:spcPts val="4479"/>
                        </a:lnSpc>
                      </a:pPr>
                      <a:r>
                        <a:rPr lang="en-US" sz="3199">
                          <a:solidFill>
                            <a:srgbClr val="000000"/>
                          </a:solidFill>
                          <a:latin typeface="DM Sans"/>
                        </a:rPr>
                        <a:t>-Panier</a:t>
                      </a:r>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3 semaines</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extLst>
                  <a:ext uri="{0D108BD9-81ED-4DB2-BD59-A6C34878D82A}">
                    <a16:rowId xmlns:a16="http://schemas.microsoft.com/office/drawing/2014/main" val="10001"/>
                  </a:ext>
                </a:extLst>
              </a:tr>
              <a:tr h="2163334">
                <a:tc>
                  <a:txBody>
                    <a:bodyPr/>
                    <a:lstStyle/>
                    <a:p>
                      <a:pPr algn="ctr">
                        <a:lnSpc>
                          <a:spcPts val="4479"/>
                        </a:lnSpc>
                        <a:defRPr/>
                      </a:pPr>
                      <a:r>
                        <a:rPr lang="en-US" sz="3199">
                          <a:solidFill>
                            <a:srgbClr val="000000"/>
                          </a:solidFill>
                          <a:latin typeface="DM Sans"/>
                        </a:rPr>
                        <a:t>Sprint 2</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-Authentification</a:t>
                      </a:r>
                      <a:endParaRPr lang="en-US" sz="1100"/>
                    </a:p>
                    <a:p>
                      <a:pPr algn="ctr">
                        <a:lnSpc>
                          <a:spcPts val="4479"/>
                        </a:lnSpc>
                      </a:pPr>
                      <a:r>
                        <a:rPr lang="en-US" sz="3199">
                          <a:solidFill>
                            <a:srgbClr val="000000"/>
                          </a:solidFill>
                          <a:latin typeface="DM Sans"/>
                        </a:rPr>
                        <a:t>-Page de chaque article</a:t>
                      </a:r>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2 semaines</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extLst>
                  <a:ext uri="{0D108BD9-81ED-4DB2-BD59-A6C34878D82A}">
                    <a16:rowId xmlns:a16="http://schemas.microsoft.com/office/drawing/2014/main" val="10002"/>
                  </a:ext>
                </a:extLst>
              </a:tr>
              <a:tr h="1770731">
                <a:tc>
                  <a:txBody>
                    <a:bodyPr/>
                    <a:lstStyle/>
                    <a:p>
                      <a:pPr algn="ctr">
                        <a:lnSpc>
                          <a:spcPts val="4479"/>
                        </a:lnSpc>
                        <a:defRPr/>
                      </a:pPr>
                      <a:r>
                        <a:rPr lang="en-US" sz="3199">
                          <a:solidFill>
                            <a:srgbClr val="000000"/>
                          </a:solidFill>
                          <a:latin typeface="DM Sans"/>
                        </a:rPr>
                        <a:t>Sprint 3</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-Dashborad</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tc>
                  <a:txBody>
                    <a:bodyPr/>
                    <a:lstStyle/>
                    <a:p>
                      <a:pPr algn="ctr">
                        <a:lnSpc>
                          <a:spcPts val="4479"/>
                        </a:lnSpc>
                        <a:defRPr/>
                      </a:pPr>
                      <a:r>
                        <a:rPr lang="en-US" sz="3199">
                          <a:solidFill>
                            <a:srgbClr val="000000"/>
                          </a:solidFill>
                          <a:latin typeface="DM Sans"/>
                        </a:rPr>
                        <a:t>3 Semaines</a:t>
                      </a:r>
                      <a:endParaRPr lang="en-US" sz="1100"/>
                    </a:p>
                  </a:txBody>
                  <a:tcPr marL="190500" marR="190500" marT="190500" marB="190500" anchor="ctr">
                    <a:lnL w="38100" cap="flat" cmpd="sng" algn="ctr">
                      <a:solidFill>
                        <a:srgbClr val="624F39"/>
                      </a:solidFill>
                      <a:prstDash val="solid"/>
                      <a:round/>
                      <a:headEnd type="none" w="med" len="med"/>
                      <a:tailEnd type="none" w="med" len="med"/>
                    </a:lnL>
                    <a:lnR w="38100" cap="flat" cmpd="sng" algn="ctr">
                      <a:solidFill>
                        <a:srgbClr val="624F39"/>
                      </a:solidFill>
                      <a:prstDash val="solid"/>
                      <a:round/>
                      <a:headEnd type="none" w="med" len="med"/>
                      <a:tailEnd type="none" w="med" len="med"/>
                    </a:lnR>
                    <a:lnT w="38100" cap="flat" cmpd="sng" algn="ctr">
                      <a:solidFill>
                        <a:srgbClr val="624F39"/>
                      </a:solidFill>
                      <a:prstDash val="solid"/>
                      <a:round/>
                      <a:headEnd type="none" w="med" len="med"/>
                      <a:tailEnd type="none" w="med" len="med"/>
                    </a:lnT>
                    <a:lnB w="38100" cap="flat" cmpd="sng" algn="ctr">
                      <a:solidFill>
                        <a:srgbClr val="624F3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 name="TextBox 3"/>
          <p:cNvSpPr txBox="1"/>
          <p:nvPr/>
        </p:nvSpPr>
        <p:spPr>
          <a:xfrm>
            <a:off x="1028700" y="962025"/>
            <a:ext cx="1300945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PLANIFICATION DES SPRINTS</a:t>
            </a: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546053" y="3878303"/>
            <a:ext cx="13195895" cy="23970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ARCHITECTURE GÉNÉRALE</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73645" y="2409610"/>
            <a:ext cx="13740710" cy="4104368"/>
          </a:xfrm>
          <a:prstGeom prst="rect">
            <a:avLst/>
          </a:prstGeom>
        </p:spPr>
      </p:pic>
      <p:sp>
        <p:nvSpPr>
          <p:cNvPr id="3" name="TextBox 3"/>
          <p:cNvSpPr txBox="1"/>
          <p:nvPr/>
        </p:nvSpPr>
        <p:spPr>
          <a:xfrm>
            <a:off x="1028700" y="962025"/>
            <a:ext cx="1300945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ARCHITECTURE MVVM</a:t>
            </a:r>
          </a:p>
        </p:txBody>
      </p:sp>
      <p:sp>
        <p:nvSpPr>
          <p:cNvPr id="4" name="TextBox 4"/>
          <p:cNvSpPr txBox="1"/>
          <p:nvPr/>
        </p:nvSpPr>
        <p:spPr>
          <a:xfrm>
            <a:off x="3750813" y="7228353"/>
            <a:ext cx="10786374" cy="2233296"/>
          </a:xfrm>
          <a:prstGeom prst="rect">
            <a:avLst/>
          </a:prstGeom>
        </p:spPr>
        <p:txBody>
          <a:bodyPr lIns="0" tIns="0" rIns="0" bIns="0" rtlCol="0" anchor="t">
            <a:spAutoFit/>
          </a:bodyPr>
          <a:lstStyle/>
          <a:p>
            <a:pPr>
              <a:lnSpc>
                <a:spcPts val="4479"/>
              </a:lnSpc>
            </a:pPr>
            <a:r>
              <a:rPr lang="en-US" sz="3199">
                <a:solidFill>
                  <a:srgbClr val="504C44"/>
                </a:solidFill>
                <a:latin typeface="Inter"/>
              </a:rPr>
              <a:t>Modèle (Model): Dans l'architecture MVVM, le modèle représente les données de l'application. Dans notre projet cela inclut les données de produits, les données de commande et les données de client.</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73645" y="2409610"/>
            <a:ext cx="13740710" cy="4104368"/>
          </a:xfrm>
          <a:prstGeom prst="rect">
            <a:avLst/>
          </a:prstGeom>
        </p:spPr>
      </p:pic>
      <p:sp>
        <p:nvSpPr>
          <p:cNvPr id="3" name="TextBox 3"/>
          <p:cNvSpPr txBox="1"/>
          <p:nvPr/>
        </p:nvSpPr>
        <p:spPr>
          <a:xfrm>
            <a:off x="1028700" y="962025"/>
            <a:ext cx="1300945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ARCHITECTURE MVVM</a:t>
            </a:r>
          </a:p>
        </p:txBody>
      </p:sp>
      <p:sp>
        <p:nvSpPr>
          <p:cNvPr id="4" name="TextBox 4"/>
          <p:cNvSpPr txBox="1"/>
          <p:nvPr/>
        </p:nvSpPr>
        <p:spPr>
          <a:xfrm>
            <a:off x="3750813" y="7228353"/>
            <a:ext cx="10786374" cy="2233296"/>
          </a:xfrm>
          <a:prstGeom prst="rect">
            <a:avLst/>
          </a:prstGeom>
        </p:spPr>
        <p:txBody>
          <a:bodyPr lIns="0" tIns="0" rIns="0" bIns="0" rtlCol="0" anchor="t">
            <a:spAutoFit/>
          </a:bodyPr>
          <a:lstStyle/>
          <a:p>
            <a:pPr>
              <a:lnSpc>
                <a:spcPts val="4479"/>
              </a:lnSpc>
            </a:pPr>
            <a:r>
              <a:rPr lang="en-US" sz="3199">
                <a:solidFill>
                  <a:srgbClr val="504C44"/>
                </a:solidFill>
                <a:latin typeface="Inter"/>
              </a:rPr>
              <a:t>Vue (View): La vue représente l'interface utilisateur de l'application. Dans notre projet, la vue inclut la page de catalogue de produits, les pages de détails de produit, le panier et le processus de commande.</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781592" y="3558902"/>
            <a:ext cx="5827114" cy="905510"/>
          </a:xfrm>
          <a:prstGeom prst="rect">
            <a:avLst/>
          </a:prstGeom>
        </p:spPr>
        <p:txBody>
          <a:bodyPr lIns="0" tIns="0" rIns="0" bIns="0" rtlCol="0" anchor="t">
            <a:spAutoFit/>
          </a:bodyPr>
          <a:lstStyle/>
          <a:p>
            <a:pPr>
              <a:lnSpc>
                <a:spcPts val="3639"/>
              </a:lnSpc>
            </a:pPr>
            <a:r>
              <a:rPr lang="en-US" sz="2599">
                <a:solidFill>
                  <a:srgbClr val="504C44"/>
                </a:solidFill>
                <a:latin typeface="Inter"/>
              </a:rPr>
              <a:t>Contexte générale &amp; étude de l'existant</a:t>
            </a:r>
          </a:p>
        </p:txBody>
      </p:sp>
      <p:sp>
        <p:nvSpPr>
          <p:cNvPr id="3" name="TextBox 3"/>
          <p:cNvSpPr txBox="1"/>
          <p:nvPr/>
        </p:nvSpPr>
        <p:spPr>
          <a:xfrm>
            <a:off x="1646482" y="3492605"/>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01</a:t>
            </a:r>
          </a:p>
        </p:txBody>
      </p:sp>
      <p:sp>
        <p:nvSpPr>
          <p:cNvPr id="4" name="TextBox 4"/>
          <p:cNvSpPr txBox="1"/>
          <p:nvPr/>
        </p:nvSpPr>
        <p:spPr>
          <a:xfrm>
            <a:off x="2781592" y="4966713"/>
            <a:ext cx="5827114" cy="448310"/>
          </a:xfrm>
          <a:prstGeom prst="rect">
            <a:avLst/>
          </a:prstGeom>
        </p:spPr>
        <p:txBody>
          <a:bodyPr lIns="0" tIns="0" rIns="0" bIns="0" rtlCol="0" anchor="t">
            <a:spAutoFit/>
          </a:bodyPr>
          <a:lstStyle/>
          <a:p>
            <a:pPr>
              <a:lnSpc>
                <a:spcPts val="3639"/>
              </a:lnSpc>
            </a:pPr>
            <a:r>
              <a:rPr lang="en-US" sz="2599">
                <a:solidFill>
                  <a:srgbClr val="504C44"/>
                </a:solidFill>
                <a:latin typeface="Inter"/>
              </a:rPr>
              <a:t>Objectifs &amp; solutions proposées</a:t>
            </a:r>
          </a:p>
        </p:txBody>
      </p:sp>
      <p:sp>
        <p:nvSpPr>
          <p:cNvPr id="5" name="TextBox 5"/>
          <p:cNvSpPr txBox="1"/>
          <p:nvPr/>
        </p:nvSpPr>
        <p:spPr>
          <a:xfrm>
            <a:off x="1646482" y="47025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02</a:t>
            </a:r>
          </a:p>
        </p:txBody>
      </p:sp>
      <p:sp>
        <p:nvSpPr>
          <p:cNvPr id="6" name="TextBox 6"/>
          <p:cNvSpPr txBox="1"/>
          <p:nvPr/>
        </p:nvSpPr>
        <p:spPr>
          <a:xfrm>
            <a:off x="2781592" y="7463906"/>
            <a:ext cx="5827114" cy="448310"/>
          </a:xfrm>
          <a:prstGeom prst="rect">
            <a:avLst/>
          </a:prstGeom>
        </p:spPr>
        <p:txBody>
          <a:bodyPr lIns="0" tIns="0" rIns="0" bIns="0" rtlCol="0" anchor="t">
            <a:spAutoFit/>
          </a:bodyPr>
          <a:lstStyle/>
          <a:p>
            <a:pPr>
              <a:lnSpc>
                <a:spcPts val="3639"/>
              </a:lnSpc>
            </a:pPr>
            <a:r>
              <a:rPr lang="en-US" sz="2599">
                <a:solidFill>
                  <a:srgbClr val="504C44"/>
                </a:solidFill>
                <a:latin typeface="Inter"/>
              </a:rPr>
              <a:t>Méthodologie SCRUM</a:t>
            </a:r>
          </a:p>
        </p:txBody>
      </p:sp>
      <p:sp>
        <p:nvSpPr>
          <p:cNvPr id="7" name="TextBox 7"/>
          <p:cNvSpPr txBox="1"/>
          <p:nvPr/>
        </p:nvSpPr>
        <p:spPr>
          <a:xfrm>
            <a:off x="1646482" y="591538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03</a:t>
            </a:r>
          </a:p>
        </p:txBody>
      </p:sp>
      <p:sp>
        <p:nvSpPr>
          <p:cNvPr id="8" name="TextBox 8"/>
          <p:cNvSpPr txBox="1"/>
          <p:nvPr/>
        </p:nvSpPr>
        <p:spPr>
          <a:xfrm>
            <a:off x="2781592" y="5986896"/>
            <a:ext cx="5827114" cy="905510"/>
          </a:xfrm>
          <a:prstGeom prst="rect">
            <a:avLst/>
          </a:prstGeom>
        </p:spPr>
        <p:txBody>
          <a:bodyPr lIns="0" tIns="0" rIns="0" bIns="0" rtlCol="0" anchor="t">
            <a:spAutoFit/>
          </a:bodyPr>
          <a:lstStyle/>
          <a:p>
            <a:pPr>
              <a:lnSpc>
                <a:spcPts val="3639"/>
              </a:lnSpc>
            </a:pPr>
            <a:r>
              <a:rPr lang="en-US" sz="2599">
                <a:solidFill>
                  <a:srgbClr val="504C44"/>
                </a:solidFill>
                <a:latin typeface="Inter"/>
              </a:rPr>
              <a:t>Les  besoins fonctionnels et non fonctionnels de l'application</a:t>
            </a:r>
          </a:p>
        </p:txBody>
      </p:sp>
      <p:sp>
        <p:nvSpPr>
          <p:cNvPr id="9" name="TextBox 9"/>
          <p:cNvSpPr txBox="1"/>
          <p:nvPr/>
        </p:nvSpPr>
        <p:spPr>
          <a:xfrm>
            <a:off x="1646482" y="71282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04</a:t>
            </a:r>
          </a:p>
        </p:txBody>
      </p:sp>
      <p:sp>
        <p:nvSpPr>
          <p:cNvPr id="10" name="TextBox 10"/>
          <p:cNvSpPr txBox="1"/>
          <p:nvPr/>
        </p:nvSpPr>
        <p:spPr>
          <a:xfrm>
            <a:off x="4421981" y="2163050"/>
            <a:ext cx="9244012" cy="669925"/>
          </a:xfrm>
          <a:prstGeom prst="rect">
            <a:avLst/>
          </a:prstGeom>
        </p:spPr>
        <p:txBody>
          <a:bodyPr lIns="0" tIns="0" rIns="0" bIns="0" rtlCol="0" anchor="t">
            <a:spAutoFit/>
          </a:bodyPr>
          <a:lstStyle/>
          <a:p>
            <a:pPr algn="ctr">
              <a:lnSpc>
                <a:spcPts val="5599"/>
              </a:lnSpc>
            </a:pPr>
            <a:r>
              <a:rPr lang="en-US" sz="3999" spc="799">
                <a:solidFill>
                  <a:srgbClr val="504C44"/>
                </a:solidFill>
                <a:latin typeface="Baskerville Display PT"/>
              </a:rPr>
              <a:t>PLAN</a:t>
            </a:r>
          </a:p>
        </p:txBody>
      </p:sp>
      <p:sp>
        <p:nvSpPr>
          <p:cNvPr id="11" name="TextBox 11"/>
          <p:cNvSpPr txBox="1"/>
          <p:nvPr/>
        </p:nvSpPr>
        <p:spPr>
          <a:xfrm>
            <a:off x="10814404" y="3756781"/>
            <a:ext cx="5827114" cy="448310"/>
          </a:xfrm>
          <a:prstGeom prst="rect">
            <a:avLst/>
          </a:prstGeom>
        </p:spPr>
        <p:txBody>
          <a:bodyPr lIns="0" tIns="0" rIns="0" bIns="0" rtlCol="0" anchor="t">
            <a:spAutoFit/>
          </a:bodyPr>
          <a:lstStyle/>
          <a:p>
            <a:pPr>
              <a:lnSpc>
                <a:spcPts val="3639"/>
              </a:lnSpc>
            </a:pPr>
            <a:r>
              <a:rPr lang="en-US" sz="2599">
                <a:solidFill>
                  <a:srgbClr val="504C44"/>
                </a:solidFill>
                <a:latin typeface="Inter"/>
              </a:rPr>
              <a:t>Architecture générale</a:t>
            </a:r>
          </a:p>
        </p:txBody>
      </p:sp>
      <p:sp>
        <p:nvSpPr>
          <p:cNvPr id="12" name="TextBox 12"/>
          <p:cNvSpPr txBox="1"/>
          <p:nvPr/>
        </p:nvSpPr>
        <p:spPr>
          <a:xfrm>
            <a:off x="9478520" y="3492605"/>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05</a:t>
            </a:r>
          </a:p>
        </p:txBody>
      </p:sp>
      <p:sp>
        <p:nvSpPr>
          <p:cNvPr id="13" name="TextBox 13"/>
          <p:cNvSpPr txBox="1"/>
          <p:nvPr/>
        </p:nvSpPr>
        <p:spPr>
          <a:xfrm>
            <a:off x="10814404" y="4966713"/>
            <a:ext cx="5827114" cy="448310"/>
          </a:xfrm>
          <a:prstGeom prst="rect">
            <a:avLst/>
          </a:prstGeom>
        </p:spPr>
        <p:txBody>
          <a:bodyPr lIns="0" tIns="0" rIns="0" bIns="0" rtlCol="0" anchor="t">
            <a:spAutoFit/>
          </a:bodyPr>
          <a:lstStyle/>
          <a:p>
            <a:pPr>
              <a:lnSpc>
                <a:spcPts val="3639"/>
              </a:lnSpc>
            </a:pPr>
            <a:r>
              <a:rPr lang="en-US" sz="2599">
                <a:solidFill>
                  <a:srgbClr val="504C44"/>
                </a:solidFill>
                <a:latin typeface="Inter"/>
              </a:rPr>
              <a:t>Conception</a:t>
            </a:r>
          </a:p>
        </p:txBody>
      </p:sp>
      <p:sp>
        <p:nvSpPr>
          <p:cNvPr id="14" name="TextBox 14"/>
          <p:cNvSpPr txBox="1"/>
          <p:nvPr/>
        </p:nvSpPr>
        <p:spPr>
          <a:xfrm>
            <a:off x="9478520" y="47025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06</a:t>
            </a:r>
          </a:p>
        </p:txBody>
      </p:sp>
      <p:sp>
        <p:nvSpPr>
          <p:cNvPr id="15" name="TextBox 15"/>
          <p:cNvSpPr txBox="1"/>
          <p:nvPr/>
        </p:nvSpPr>
        <p:spPr>
          <a:xfrm>
            <a:off x="9478520" y="591538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07</a:t>
            </a:r>
          </a:p>
        </p:txBody>
      </p:sp>
      <p:sp>
        <p:nvSpPr>
          <p:cNvPr id="16" name="TextBox 16"/>
          <p:cNvSpPr txBox="1"/>
          <p:nvPr/>
        </p:nvSpPr>
        <p:spPr>
          <a:xfrm>
            <a:off x="10613630" y="7463906"/>
            <a:ext cx="5827114" cy="448310"/>
          </a:xfrm>
          <a:prstGeom prst="rect">
            <a:avLst/>
          </a:prstGeom>
        </p:spPr>
        <p:txBody>
          <a:bodyPr lIns="0" tIns="0" rIns="0" bIns="0" rtlCol="0" anchor="t">
            <a:spAutoFit/>
          </a:bodyPr>
          <a:lstStyle/>
          <a:p>
            <a:pPr>
              <a:lnSpc>
                <a:spcPts val="3639"/>
              </a:lnSpc>
            </a:pPr>
            <a:r>
              <a:rPr lang="en-US" sz="2599">
                <a:solidFill>
                  <a:srgbClr val="504C44"/>
                </a:solidFill>
                <a:latin typeface="Inter"/>
              </a:rPr>
              <a:t>Conclusion &amp; perspectives</a:t>
            </a:r>
          </a:p>
        </p:txBody>
      </p:sp>
      <p:sp>
        <p:nvSpPr>
          <p:cNvPr id="17" name="TextBox 17"/>
          <p:cNvSpPr txBox="1"/>
          <p:nvPr/>
        </p:nvSpPr>
        <p:spPr>
          <a:xfrm>
            <a:off x="9478520" y="7128237"/>
            <a:ext cx="1135110" cy="929037"/>
          </a:xfrm>
          <a:prstGeom prst="rect">
            <a:avLst/>
          </a:prstGeom>
        </p:spPr>
        <p:txBody>
          <a:bodyPr lIns="0" tIns="0" rIns="0" bIns="0" rtlCol="0" anchor="t">
            <a:spAutoFit/>
          </a:bodyPr>
          <a:lstStyle/>
          <a:p>
            <a:pPr algn="ctr">
              <a:lnSpc>
                <a:spcPts val="7593"/>
              </a:lnSpc>
            </a:pPr>
            <a:r>
              <a:rPr lang="en-US" sz="5423">
                <a:solidFill>
                  <a:srgbClr val="504C44">
                    <a:alpha val="19608"/>
                  </a:srgbClr>
                </a:solidFill>
                <a:latin typeface="Inter"/>
              </a:rPr>
              <a:t>08</a:t>
            </a:r>
          </a:p>
        </p:txBody>
      </p:sp>
      <p:pic>
        <p:nvPicPr>
          <p:cNvPr id="18" name="Picture 18"/>
          <p:cNvPicPr>
            <a:picLocks noChangeAspect="1"/>
          </p:cNvPicPr>
          <p:nvPr/>
        </p:nvPicPr>
        <p:blipFill>
          <a:blip r:embed="rId2"/>
          <a:srcRect l="4475" r="4475"/>
          <a:stretch>
            <a:fillRect/>
          </a:stretch>
        </p:blipFill>
        <p:spPr>
          <a:xfrm flipH="1">
            <a:off x="14297244" y="4517623"/>
            <a:ext cx="2580766" cy="6789187"/>
          </a:xfrm>
          <a:prstGeom prst="rect">
            <a:avLst/>
          </a:prstGeom>
        </p:spPr>
      </p:pic>
      <p:sp>
        <p:nvSpPr>
          <p:cNvPr id="19" name="TextBox 19"/>
          <p:cNvSpPr txBox="1"/>
          <p:nvPr/>
        </p:nvSpPr>
        <p:spPr>
          <a:xfrm>
            <a:off x="10814404" y="6215496"/>
            <a:ext cx="5827114" cy="448310"/>
          </a:xfrm>
          <a:prstGeom prst="rect">
            <a:avLst/>
          </a:prstGeom>
        </p:spPr>
        <p:txBody>
          <a:bodyPr lIns="0" tIns="0" rIns="0" bIns="0" rtlCol="0" anchor="t">
            <a:spAutoFit/>
          </a:bodyPr>
          <a:lstStyle/>
          <a:p>
            <a:pPr>
              <a:lnSpc>
                <a:spcPts val="3639"/>
              </a:lnSpc>
            </a:pPr>
            <a:r>
              <a:rPr lang="en-US" sz="2599">
                <a:solidFill>
                  <a:srgbClr val="504C44"/>
                </a:solidFill>
                <a:latin typeface="Inter"/>
              </a:rPr>
              <a:t>Réalisation</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273645" y="2409610"/>
            <a:ext cx="13740710" cy="4104368"/>
          </a:xfrm>
          <a:prstGeom prst="rect">
            <a:avLst/>
          </a:prstGeom>
        </p:spPr>
      </p:pic>
      <p:sp>
        <p:nvSpPr>
          <p:cNvPr id="3" name="TextBox 3"/>
          <p:cNvSpPr txBox="1"/>
          <p:nvPr/>
        </p:nvSpPr>
        <p:spPr>
          <a:xfrm>
            <a:off x="1028700" y="962025"/>
            <a:ext cx="1300945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ARCHITECTURE MVVM</a:t>
            </a:r>
          </a:p>
        </p:txBody>
      </p:sp>
      <p:sp>
        <p:nvSpPr>
          <p:cNvPr id="4" name="TextBox 4"/>
          <p:cNvSpPr txBox="1"/>
          <p:nvPr/>
        </p:nvSpPr>
        <p:spPr>
          <a:xfrm>
            <a:off x="3750813" y="7586979"/>
            <a:ext cx="10786374" cy="1671321"/>
          </a:xfrm>
          <a:prstGeom prst="rect">
            <a:avLst/>
          </a:prstGeom>
        </p:spPr>
        <p:txBody>
          <a:bodyPr lIns="0" tIns="0" rIns="0" bIns="0" rtlCol="0" anchor="t">
            <a:spAutoFit/>
          </a:bodyPr>
          <a:lstStyle/>
          <a:p>
            <a:pPr>
              <a:lnSpc>
                <a:spcPts val="4479"/>
              </a:lnSpc>
            </a:pPr>
            <a:r>
              <a:rPr lang="en-US" sz="3199">
                <a:solidFill>
                  <a:srgbClr val="504C44"/>
                </a:solidFill>
                <a:latin typeface="Inter"/>
              </a:rPr>
              <a:t>ViewModel: Le ViewModel est la couche intermédiaire qui relie le modèle et la vue. Il récupère les données du modèle et les prépare pour l'affichage dans la vue. </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546053" y="4487903"/>
            <a:ext cx="13195895" cy="11778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CONCEPTION</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855572" y="0"/>
            <a:ext cx="12576856" cy="8785746"/>
          </a:xfrm>
          <a:prstGeom prst="rect">
            <a:avLst/>
          </a:prstGeom>
        </p:spPr>
      </p:pic>
      <p:sp>
        <p:nvSpPr>
          <p:cNvPr id="3" name="TextBox 3"/>
          <p:cNvSpPr txBox="1"/>
          <p:nvPr/>
        </p:nvSpPr>
        <p:spPr>
          <a:xfrm>
            <a:off x="2639270" y="9191625"/>
            <a:ext cx="13009459" cy="669925"/>
          </a:xfrm>
          <a:prstGeom prst="rect">
            <a:avLst/>
          </a:prstGeom>
        </p:spPr>
        <p:txBody>
          <a:bodyPr lIns="0" tIns="0" rIns="0" bIns="0" rtlCol="0" anchor="t">
            <a:spAutoFit/>
          </a:bodyPr>
          <a:lstStyle/>
          <a:p>
            <a:pPr algn="ctr">
              <a:lnSpc>
                <a:spcPts val="5599"/>
              </a:lnSpc>
            </a:pPr>
            <a:r>
              <a:rPr lang="en-US" sz="3999" spc="799">
                <a:solidFill>
                  <a:srgbClr val="504C44"/>
                </a:solidFill>
                <a:latin typeface="Baskerville Display PT"/>
              </a:rPr>
              <a:t>DIAGRAMME DE CAS D'UTILISATION</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988827" y="4487903"/>
            <a:ext cx="8310347" cy="11778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RÉALISATION</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2740390" y="2033546"/>
            <a:ext cx="4147131" cy="3608004"/>
          </a:xfrm>
          <a:prstGeom prst="rect">
            <a:avLst/>
          </a:prstGeom>
        </p:spPr>
      </p:pic>
      <p:pic>
        <p:nvPicPr>
          <p:cNvPr id="3" name="Picture 3"/>
          <p:cNvPicPr>
            <a:picLocks noChangeAspect="1"/>
          </p:cNvPicPr>
          <p:nvPr/>
        </p:nvPicPr>
        <p:blipFill>
          <a:blip r:embed="rId3"/>
          <a:srcRect/>
          <a:stretch>
            <a:fillRect/>
          </a:stretch>
        </p:blipFill>
        <p:spPr>
          <a:xfrm>
            <a:off x="10241711" y="2033546"/>
            <a:ext cx="5996350" cy="3657774"/>
          </a:xfrm>
          <a:prstGeom prst="rect">
            <a:avLst/>
          </a:prstGeom>
        </p:spPr>
      </p:pic>
      <p:sp>
        <p:nvSpPr>
          <p:cNvPr id="4" name="TextBox 4"/>
          <p:cNvSpPr txBox="1"/>
          <p:nvPr/>
        </p:nvSpPr>
        <p:spPr>
          <a:xfrm>
            <a:off x="1787022" y="6637926"/>
            <a:ext cx="6053868" cy="2517057"/>
          </a:xfrm>
          <a:prstGeom prst="rect">
            <a:avLst/>
          </a:prstGeom>
        </p:spPr>
        <p:txBody>
          <a:bodyPr lIns="0" tIns="0" rIns="0" bIns="0" rtlCol="0" anchor="t">
            <a:spAutoFit/>
          </a:bodyPr>
          <a:lstStyle/>
          <a:p>
            <a:pPr algn="ctr">
              <a:lnSpc>
                <a:spcPts val="6689"/>
              </a:lnSpc>
            </a:pPr>
            <a:r>
              <a:rPr lang="en-US" sz="4778" spc="955">
                <a:solidFill>
                  <a:srgbClr val="504C44"/>
                </a:solidFill>
                <a:latin typeface="Inter"/>
              </a:rPr>
              <a:t>REACT POUR LA PARTIE FRONTEND</a:t>
            </a:r>
          </a:p>
        </p:txBody>
      </p:sp>
      <p:sp>
        <p:nvSpPr>
          <p:cNvPr id="5" name="TextBox 5"/>
          <p:cNvSpPr txBox="1"/>
          <p:nvPr/>
        </p:nvSpPr>
        <p:spPr>
          <a:xfrm>
            <a:off x="10184194" y="6741243"/>
            <a:ext cx="6053868" cy="2517057"/>
          </a:xfrm>
          <a:prstGeom prst="rect">
            <a:avLst/>
          </a:prstGeom>
        </p:spPr>
        <p:txBody>
          <a:bodyPr lIns="0" tIns="0" rIns="0" bIns="0" rtlCol="0" anchor="t">
            <a:spAutoFit/>
          </a:bodyPr>
          <a:lstStyle/>
          <a:p>
            <a:pPr algn="ctr">
              <a:lnSpc>
                <a:spcPts val="6689"/>
              </a:lnSpc>
            </a:pPr>
            <a:r>
              <a:rPr lang="en-US" sz="4778" spc="955">
                <a:solidFill>
                  <a:srgbClr val="504C44"/>
                </a:solidFill>
                <a:latin typeface="Inter"/>
              </a:rPr>
              <a:t>NODE JS POUR LA PARTIE BACKEND</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945233" y="5143500"/>
            <a:ext cx="8806294" cy="2377699"/>
          </a:xfrm>
          <a:prstGeom prst="rect">
            <a:avLst/>
          </a:prstGeom>
        </p:spPr>
      </p:pic>
      <p:sp>
        <p:nvSpPr>
          <p:cNvPr id="3" name="TextBox 3"/>
          <p:cNvSpPr txBox="1"/>
          <p:nvPr/>
        </p:nvSpPr>
        <p:spPr>
          <a:xfrm>
            <a:off x="1553732" y="3523925"/>
            <a:ext cx="15180536" cy="662941"/>
          </a:xfrm>
          <a:prstGeom prst="rect">
            <a:avLst/>
          </a:prstGeom>
        </p:spPr>
        <p:txBody>
          <a:bodyPr lIns="0" tIns="0" rIns="0" bIns="0" rtlCol="0" anchor="t">
            <a:spAutoFit/>
          </a:bodyPr>
          <a:lstStyle/>
          <a:p>
            <a:pPr>
              <a:lnSpc>
                <a:spcPts val="5459"/>
              </a:lnSpc>
            </a:pPr>
            <a:r>
              <a:rPr lang="en-US" sz="3899">
                <a:solidFill>
                  <a:srgbClr val="504C44"/>
                </a:solidFill>
                <a:latin typeface="Inter"/>
              </a:rPr>
              <a:t>J'ai stockée les données dans une base de données MongoDB</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8322179" y="1996108"/>
            <a:ext cx="8937121" cy="3574848"/>
          </a:xfrm>
          <a:prstGeom prst="rect">
            <a:avLst/>
          </a:prstGeom>
        </p:spPr>
      </p:pic>
      <p:pic>
        <p:nvPicPr>
          <p:cNvPr id="3" name="Picture 3"/>
          <p:cNvPicPr>
            <a:picLocks noChangeAspect="1"/>
          </p:cNvPicPr>
          <p:nvPr/>
        </p:nvPicPr>
        <p:blipFill>
          <a:blip r:embed="rId3"/>
          <a:srcRect/>
          <a:stretch>
            <a:fillRect/>
          </a:stretch>
        </p:blipFill>
        <p:spPr>
          <a:xfrm>
            <a:off x="9144000" y="6152394"/>
            <a:ext cx="8673629" cy="1587850"/>
          </a:xfrm>
          <a:prstGeom prst="rect">
            <a:avLst/>
          </a:prstGeom>
        </p:spPr>
      </p:pic>
      <p:sp>
        <p:nvSpPr>
          <p:cNvPr id="4" name="TextBox 4"/>
          <p:cNvSpPr txBox="1"/>
          <p:nvPr/>
        </p:nvSpPr>
        <p:spPr>
          <a:xfrm>
            <a:off x="1028700" y="2042361"/>
            <a:ext cx="7556205" cy="3406141"/>
          </a:xfrm>
          <a:prstGeom prst="rect">
            <a:avLst/>
          </a:prstGeom>
        </p:spPr>
        <p:txBody>
          <a:bodyPr lIns="0" tIns="0" rIns="0" bIns="0" rtlCol="0" anchor="t">
            <a:spAutoFit/>
          </a:bodyPr>
          <a:lstStyle/>
          <a:p>
            <a:pPr>
              <a:lnSpc>
                <a:spcPts val="5459"/>
              </a:lnSpc>
            </a:pPr>
            <a:r>
              <a:rPr lang="en-US" sz="3899">
                <a:solidFill>
                  <a:srgbClr val="504C44"/>
                </a:solidFill>
                <a:latin typeface="Inter"/>
              </a:rPr>
              <a:t>Pour créer le chatbot, j'ai utilisé Dialogflow, qui est une plateforme de développement de chatbots et d'assistants virtuels basée sur le cloud.</a:t>
            </a:r>
          </a:p>
        </p:txBody>
      </p:sp>
      <p:sp>
        <p:nvSpPr>
          <p:cNvPr id="5" name="TextBox 5"/>
          <p:cNvSpPr txBox="1"/>
          <p:nvPr/>
        </p:nvSpPr>
        <p:spPr>
          <a:xfrm>
            <a:off x="1028700" y="6076194"/>
            <a:ext cx="7556205" cy="1348741"/>
          </a:xfrm>
          <a:prstGeom prst="rect">
            <a:avLst/>
          </a:prstGeom>
        </p:spPr>
        <p:txBody>
          <a:bodyPr lIns="0" tIns="0" rIns="0" bIns="0" rtlCol="0" anchor="t">
            <a:spAutoFit/>
          </a:bodyPr>
          <a:lstStyle/>
          <a:p>
            <a:pPr>
              <a:lnSpc>
                <a:spcPts val="5459"/>
              </a:lnSpc>
            </a:pPr>
            <a:r>
              <a:rPr lang="en-US" sz="3899">
                <a:solidFill>
                  <a:srgbClr val="504C44"/>
                </a:solidFill>
                <a:latin typeface="Inter"/>
              </a:rPr>
              <a:t>Et pour l'intégrer, j'ai utilisé kommunicate.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381362">
            <a:off x="13256124" y="5962896"/>
            <a:ext cx="3847384" cy="6590807"/>
          </a:xfrm>
          <a:prstGeom prst="rect">
            <a:avLst/>
          </a:prstGeom>
        </p:spPr>
      </p:pic>
      <p:pic>
        <p:nvPicPr>
          <p:cNvPr id="3" name="Picture 3"/>
          <p:cNvPicPr>
            <a:picLocks noChangeAspect="1"/>
          </p:cNvPicPr>
          <p:nvPr/>
        </p:nvPicPr>
        <p:blipFill>
          <a:blip r:embed="rId3"/>
          <a:srcRect/>
          <a:stretch>
            <a:fillRect/>
          </a:stretch>
        </p:blipFill>
        <p:spPr>
          <a:xfrm>
            <a:off x="-2125765" y="-1416735"/>
            <a:ext cx="6734174" cy="7329714"/>
          </a:xfrm>
          <a:prstGeom prst="rect">
            <a:avLst/>
          </a:prstGeom>
        </p:spPr>
      </p:pic>
      <p:sp>
        <p:nvSpPr>
          <p:cNvPr id="4" name="TextBox 4"/>
          <p:cNvSpPr txBox="1"/>
          <p:nvPr/>
        </p:nvSpPr>
        <p:spPr>
          <a:xfrm>
            <a:off x="4988827" y="4487903"/>
            <a:ext cx="8310347" cy="11778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DÉMO</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4988827" y="3268703"/>
            <a:ext cx="8310347" cy="36162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CONCLUSION &amp; PERSPECTIVES</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381362">
            <a:off x="13256124" y="5962896"/>
            <a:ext cx="3847384" cy="6590807"/>
          </a:xfrm>
          <a:prstGeom prst="rect">
            <a:avLst/>
          </a:prstGeom>
        </p:spPr>
      </p:pic>
      <p:sp>
        <p:nvSpPr>
          <p:cNvPr id="3" name="TextBox 3"/>
          <p:cNvSpPr txBox="1"/>
          <p:nvPr/>
        </p:nvSpPr>
        <p:spPr>
          <a:xfrm>
            <a:off x="1396594" y="2585719"/>
            <a:ext cx="15494812" cy="4315461"/>
          </a:xfrm>
          <a:prstGeom prst="rect">
            <a:avLst/>
          </a:prstGeom>
        </p:spPr>
        <p:txBody>
          <a:bodyPr lIns="0" tIns="0" rIns="0" bIns="0" rtlCol="0" anchor="t">
            <a:spAutoFit/>
          </a:bodyPr>
          <a:lstStyle/>
          <a:p>
            <a:pPr algn="ctr">
              <a:lnSpc>
                <a:spcPts val="5739"/>
              </a:lnSpc>
              <a:spcBef>
                <a:spcPct val="0"/>
              </a:spcBef>
            </a:pPr>
            <a:r>
              <a:rPr lang="en-US" sz="4099">
                <a:solidFill>
                  <a:srgbClr val="000000"/>
                </a:solidFill>
                <a:latin typeface="Canva Sans"/>
              </a:rPr>
              <a:t>Finalement, mon travail ne s'arrête pas à ce niveau. En effet, plusieurs perspectives s'offrent à ce projet. Parmi les idées que j’ai proposées :</a:t>
            </a:r>
          </a:p>
          <a:p>
            <a:pPr algn="ctr">
              <a:lnSpc>
                <a:spcPts val="5739"/>
              </a:lnSpc>
              <a:spcBef>
                <a:spcPct val="0"/>
              </a:spcBef>
            </a:pPr>
            <a:r>
              <a:rPr lang="en-US" sz="4099">
                <a:solidFill>
                  <a:srgbClr val="000000"/>
                </a:solidFill>
                <a:latin typeface="Canva Sans"/>
              </a:rPr>
              <a:t>• L'ajout d'un module d'analyse de données</a:t>
            </a:r>
          </a:p>
          <a:p>
            <a:pPr algn="ctr">
              <a:lnSpc>
                <a:spcPts val="5739"/>
              </a:lnSpc>
              <a:spcBef>
                <a:spcPct val="0"/>
              </a:spcBef>
            </a:pPr>
            <a:r>
              <a:rPr lang="en-US" sz="4099">
                <a:solidFill>
                  <a:srgbClr val="000000"/>
                </a:solidFill>
                <a:latin typeface="Canva Sans"/>
              </a:rPr>
              <a:t>• L’ajout d’un module intelligent qui peut générer la photo d’un sac personnalisé choisi par un client.</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108184" y="3268703"/>
            <a:ext cx="12071632" cy="36162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CONTEXTE GÉNÉRALE &amp; ÉTUDE DE L'EXISTANT</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3459896" y="3878303"/>
            <a:ext cx="11368208" cy="23970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MERCI POUR VOTRE ATTENTION</a:t>
            </a:r>
          </a:p>
        </p:txBody>
      </p:sp>
      <p:pic>
        <p:nvPicPr>
          <p:cNvPr id="3" name="Picture 3"/>
          <p:cNvPicPr>
            <a:picLocks noChangeAspect="1"/>
          </p:cNvPicPr>
          <p:nvPr/>
        </p:nvPicPr>
        <p:blipFill>
          <a:blip r:embed="rId2"/>
          <a:srcRect/>
          <a:stretch>
            <a:fillRect/>
          </a:stretch>
        </p:blipFill>
        <p:spPr>
          <a:xfrm rot="-505599">
            <a:off x="15025529" y="3465283"/>
            <a:ext cx="3284010" cy="8680203"/>
          </a:xfrm>
          <a:prstGeom prst="rect">
            <a:avLst/>
          </a:prstGeom>
        </p:spPr>
      </p:pic>
      <p:pic>
        <p:nvPicPr>
          <p:cNvPr id="4" name="Picture 4"/>
          <p:cNvPicPr>
            <a:picLocks noChangeAspect="1"/>
          </p:cNvPicPr>
          <p:nvPr/>
        </p:nvPicPr>
        <p:blipFill>
          <a:blip r:embed="rId3"/>
          <a:srcRect/>
          <a:stretch>
            <a:fillRect/>
          </a:stretch>
        </p:blipFill>
        <p:spPr>
          <a:xfrm rot="-505599">
            <a:off x="14642080" y="3283822"/>
            <a:ext cx="1954530" cy="8229600"/>
          </a:xfrm>
          <a:prstGeom prst="rect">
            <a:avLst/>
          </a:prstGeom>
        </p:spPr>
      </p:pic>
      <p:pic>
        <p:nvPicPr>
          <p:cNvPr id="5" name="Picture 5"/>
          <p:cNvPicPr>
            <a:picLocks noChangeAspect="1"/>
          </p:cNvPicPr>
          <p:nvPr/>
        </p:nvPicPr>
        <p:blipFill>
          <a:blip r:embed="rId4"/>
          <a:srcRect/>
          <a:stretch>
            <a:fillRect/>
          </a:stretch>
        </p:blipFill>
        <p:spPr>
          <a:xfrm flipH="1">
            <a:off x="15162490" y="5007429"/>
            <a:ext cx="2580766" cy="6181476"/>
          </a:xfrm>
          <a:prstGeom prst="rect">
            <a:avLst/>
          </a:prstGeom>
        </p:spPr>
      </p:pic>
      <p:pic>
        <p:nvPicPr>
          <p:cNvPr id="6" name="Picture 6"/>
          <p:cNvPicPr>
            <a:picLocks noChangeAspect="1"/>
          </p:cNvPicPr>
          <p:nvPr/>
        </p:nvPicPr>
        <p:blipFill>
          <a:blip r:embed="rId5"/>
          <a:srcRect/>
          <a:stretch>
            <a:fillRect/>
          </a:stretch>
        </p:blipFill>
        <p:spPr>
          <a:xfrm>
            <a:off x="-1567363" y="-2322285"/>
            <a:ext cx="6734174" cy="7329714"/>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536120" y="2116060"/>
            <a:ext cx="4342426" cy="7627178"/>
          </a:xfrm>
          <a:prstGeom prst="rect">
            <a:avLst/>
          </a:prstGeom>
        </p:spPr>
      </p:pic>
      <p:pic>
        <p:nvPicPr>
          <p:cNvPr id="3" name="Picture 3"/>
          <p:cNvPicPr>
            <a:picLocks noChangeAspect="1"/>
          </p:cNvPicPr>
          <p:nvPr/>
        </p:nvPicPr>
        <p:blipFill>
          <a:blip r:embed="rId3"/>
          <a:srcRect/>
          <a:stretch>
            <a:fillRect/>
          </a:stretch>
        </p:blipFill>
        <p:spPr>
          <a:xfrm>
            <a:off x="12441880" y="2116060"/>
            <a:ext cx="4089180" cy="7627178"/>
          </a:xfrm>
          <a:prstGeom prst="rect">
            <a:avLst/>
          </a:prstGeom>
        </p:spPr>
      </p:pic>
      <p:pic>
        <p:nvPicPr>
          <p:cNvPr id="4" name="Picture 4"/>
          <p:cNvPicPr>
            <a:picLocks noChangeAspect="1"/>
          </p:cNvPicPr>
          <p:nvPr/>
        </p:nvPicPr>
        <p:blipFill>
          <a:blip r:embed="rId4"/>
          <a:srcRect l="4337" t="5786" r="2891" b="14947"/>
          <a:stretch>
            <a:fillRect/>
          </a:stretch>
        </p:blipFill>
        <p:spPr>
          <a:xfrm>
            <a:off x="1105032" y="3423316"/>
            <a:ext cx="5869113" cy="5012665"/>
          </a:xfrm>
          <a:prstGeom prst="rect">
            <a:avLst/>
          </a:prstGeom>
        </p:spPr>
      </p:pic>
      <p:sp>
        <p:nvSpPr>
          <p:cNvPr id="5" name="TextBox 5"/>
          <p:cNvSpPr txBox="1"/>
          <p:nvPr/>
        </p:nvSpPr>
        <p:spPr>
          <a:xfrm>
            <a:off x="1028700" y="962025"/>
            <a:ext cx="784272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ÉTUDE DE L'EXISTANT </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2020493" y="3779126"/>
            <a:ext cx="1364374" cy="1364374"/>
          </a:xfrm>
          <a:prstGeom prst="rect">
            <a:avLst/>
          </a:prstGeom>
        </p:spPr>
      </p:pic>
      <p:pic>
        <p:nvPicPr>
          <p:cNvPr id="3" name="Picture 3"/>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4268191" y="3779126"/>
            <a:ext cx="1362004" cy="136200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xmlns="" r:embed="rId7"/>
              </a:ext>
            </a:extLst>
          </a:blip>
          <a:srcRect/>
          <a:stretch>
            <a:fillRect/>
          </a:stretch>
        </p:blipFill>
        <p:spPr>
          <a:xfrm>
            <a:off x="318278" y="2713740"/>
            <a:ext cx="7461834" cy="4859520"/>
          </a:xfrm>
          <a:prstGeom prst="rect">
            <a:avLst/>
          </a:prstGeom>
        </p:spPr>
      </p:pic>
      <p:grpSp>
        <p:nvGrpSpPr>
          <p:cNvPr id="5" name="Group 5"/>
          <p:cNvGrpSpPr/>
          <p:nvPr/>
        </p:nvGrpSpPr>
        <p:grpSpPr>
          <a:xfrm>
            <a:off x="7604765" y="4144052"/>
            <a:ext cx="2673237" cy="1994155"/>
            <a:chOff x="0" y="0"/>
            <a:chExt cx="704062" cy="525210"/>
          </a:xfrm>
        </p:grpSpPr>
        <p:sp>
          <p:nvSpPr>
            <p:cNvPr id="6" name="Freeform 6"/>
            <p:cNvSpPr/>
            <p:nvPr/>
          </p:nvSpPr>
          <p:spPr>
            <a:xfrm>
              <a:off x="0" y="0"/>
              <a:ext cx="704062" cy="525210"/>
            </a:xfrm>
            <a:custGeom>
              <a:avLst/>
              <a:gdLst/>
              <a:ahLst/>
              <a:cxnLst/>
              <a:rect l="l" t="t" r="r" b="b"/>
              <a:pathLst>
                <a:path w="704062" h="525210">
                  <a:moveTo>
                    <a:pt x="704062" y="262605"/>
                  </a:moveTo>
                  <a:lnTo>
                    <a:pt x="297662" y="0"/>
                  </a:lnTo>
                  <a:lnTo>
                    <a:pt x="297662" y="203200"/>
                  </a:lnTo>
                  <a:lnTo>
                    <a:pt x="0" y="203200"/>
                  </a:lnTo>
                  <a:lnTo>
                    <a:pt x="0" y="322010"/>
                  </a:lnTo>
                  <a:lnTo>
                    <a:pt x="297662" y="322010"/>
                  </a:lnTo>
                  <a:lnTo>
                    <a:pt x="297662" y="525210"/>
                  </a:lnTo>
                  <a:lnTo>
                    <a:pt x="704062" y="262605"/>
                  </a:lnTo>
                  <a:close/>
                </a:path>
              </a:pathLst>
            </a:custGeom>
            <a:solidFill>
              <a:srgbClr val="624F39"/>
            </a:solidFill>
          </p:spPr>
        </p:sp>
        <p:sp>
          <p:nvSpPr>
            <p:cNvPr id="7" name="TextBox 7"/>
            <p:cNvSpPr txBox="1"/>
            <p:nvPr/>
          </p:nvSpPr>
          <p:spPr>
            <a:xfrm>
              <a:off x="0" y="155575"/>
              <a:ext cx="711200" cy="454025"/>
            </a:xfrm>
            <a:prstGeom prst="rect">
              <a:avLst/>
            </a:prstGeom>
          </p:spPr>
          <p:txBody>
            <a:bodyPr lIns="50800" tIns="50800" rIns="50800" bIns="50800" rtlCol="0" anchor="ctr"/>
            <a:lstStyle/>
            <a:p>
              <a:pPr algn="ctr">
                <a:lnSpc>
                  <a:spcPts val="2800"/>
                </a:lnSpc>
              </a:pPr>
              <a:endParaRPr/>
            </a:p>
          </p:txBody>
        </p:sp>
      </p:grpSp>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xmlns="" r:embed="rId9"/>
              </a:ext>
            </a:extLst>
          </a:blip>
          <a:srcRect/>
          <a:stretch>
            <a:fillRect/>
          </a:stretch>
        </p:blipFill>
        <p:spPr>
          <a:xfrm>
            <a:off x="10388784" y="3083730"/>
            <a:ext cx="591035" cy="4114800"/>
          </a:xfrm>
          <a:prstGeom prst="rect">
            <a:avLst/>
          </a:prstGeom>
        </p:spPr>
      </p:pic>
      <p:sp>
        <p:nvSpPr>
          <p:cNvPr id="9" name="TextBox 9"/>
          <p:cNvSpPr txBox="1"/>
          <p:nvPr/>
        </p:nvSpPr>
        <p:spPr>
          <a:xfrm>
            <a:off x="1379450" y="5525560"/>
            <a:ext cx="5339490" cy="1180465"/>
          </a:xfrm>
          <a:prstGeom prst="rect">
            <a:avLst/>
          </a:prstGeom>
        </p:spPr>
        <p:txBody>
          <a:bodyPr lIns="0" tIns="0" rIns="0" bIns="0" rtlCol="0" anchor="t">
            <a:spAutoFit/>
          </a:bodyPr>
          <a:lstStyle/>
          <a:p>
            <a:pPr algn="ctr">
              <a:lnSpc>
                <a:spcPts val="4759"/>
              </a:lnSpc>
            </a:pPr>
            <a:r>
              <a:rPr lang="en-US" sz="3399">
                <a:solidFill>
                  <a:srgbClr val="000000"/>
                </a:solidFill>
                <a:latin typeface="Canva Sans"/>
              </a:rPr>
              <a:t>Vente à travers Facebook et Instagram</a:t>
            </a:r>
          </a:p>
        </p:txBody>
      </p:sp>
      <p:sp>
        <p:nvSpPr>
          <p:cNvPr id="10" name="TextBox 10"/>
          <p:cNvSpPr txBox="1"/>
          <p:nvPr/>
        </p:nvSpPr>
        <p:spPr>
          <a:xfrm>
            <a:off x="10979819" y="3243651"/>
            <a:ext cx="6875603"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Retard de réponse aux messages</a:t>
            </a:r>
          </a:p>
        </p:txBody>
      </p:sp>
      <p:sp>
        <p:nvSpPr>
          <p:cNvPr id="11" name="TextBox 11"/>
          <p:cNvSpPr txBox="1"/>
          <p:nvPr/>
        </p:nvSpPr>
        <p:spPr>
          <a:xfrm>
            <a:off x="10979819" y="4163815"/>
            <a:ext cx="6875603"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Perte d'informations</a:t>
            </a:r>
          </a:p>
        </p:txBody>
      </p:sp>
      <p:sp>
        <p:nvSpPr>
          <p:cNvPr id="12" name="TextBox 12"/>
          <p:cNvSpPr txBox="1"/>
          <p:nvPr/>
        </p:nvSpPr>
        <p:spPr>
          <a:xfrm>
            <a:off x="10979819" y="5054390"/>
            <a:ext cx="6875603"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Mauvaise gestion de commande</a:t>
            </a:r>
          </a:p>
        </p:txBody>
      </p:sp>
      <p:sp>
        <p:nvSpPr>
          <p:cNvPr id="13" name="TextBox 13"/>
          <p:cNvSpPr txBox="1"/>
          <p:nvPr/>
        </p:nvSpPr>
        <p:spPr>
          <a:xfrm>
            <a:off x="11094119" y="6068485"/>
            <a:ext cx="6875603"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Processus d'achat lent</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1749700" y="3878303"/>
            <a:ext cx="14788600" cy="23970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OBJECTIFS &amp; SOLUTIONS PROPOSÉES</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flipH="1">
            <a:off x="14947600" y="3150715"/>
            <a:ext cx="2311700" cy="5011817"/>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a:off x="1588292" y="3473474"/>
            <a:ext cx="1301470" cy="5263296"/>
          </a:xfrm>
          <a:prstGeom prst="rect">
            <a:avLst/>
          </a:prstGeom>
        </p:spPr>
      </p:pic>
      <p:sp>
        <p:nvSpPr>
          <p:cNvPr id="4" name="TextBox 4"/>
          <p:cNvSpPr txBox="1"/>
          <p:nvPr/>
        </p:nvSpPr>
        <p:spPr>
          <a:xfrm>
            <a:off x="1588292" y="1624654"/>
            <a:ext cx="10995732" cy="778511"/>
          </a:xfrm>
          <a:prstGeom prst="rect">
            <a:avLst/>
          </a:prstGeom>
        </p:spPr>
        <p:txBody>
          <a:bodyPr lIns="0" tIns="0" rIns="0" bIns="0" rtlCol="0" anchor="t">
            <a:spAutoFit/>
          </a:bodyPr>
          <a:lstStyle/>
          <a:p>
            <a:pPr algn="ctr">
              <a:lnSpc>
                <a:spcPts val="6439"/>
              </a:lnSpc>
            </a:pPr>
            <a:r>
              <a:rPr lang="en-US" sz="4599">
                <a:solidFill>
                  <a:srgbClr val="000000"/>
                </a:solidFill>
                <a:latin typeface="Canva Sans"/>
              </a:rPr>
              <a:t>Exposer les produits dans un site web</a:t>
            </a:r>
          </a:p>
        </p:txBody>
      </p:sp>
      <p:sp>
        <p:nvSpPr>
          <p:cNvPr id="5" name="TextBox 5"/>
          <p:cNvSpPr txBox="1"/>
          <p:nvPr/>
        </p:nvSpPr>
        <p:spPr>
          <a:xfrm>
            <a:off x="2889761" y="3897011"/>
            <a:ext cx="6875603"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Des ventes 24h/24 et 7j/7</a:t>
            </a:r>
          </a:p>
        </p:txBody>
      </p:sp>
      <p:sp>
        <p:nvSpPr>
          <p:cNvPr id="6" name="TextBox 6"/>
          <p:cNvSpPr txBox="1"/>
          <p:nvPr/>
        </p:nvSpPr>
        <p:spPr>
          <a:xfrm>
            <a:off x="2889761" y="5006356"/>
            <a:ext cx="10915776"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Une vitrine supplémentaire pour vendre les produits</a:t>
            </a:r>
          </a:p>
        </p:txBody>
      </p:sp>
      <p:sp>
        <p:nvSpPr>
          <p:cNvPr id="7" name="TextBox 7"/>
          <p:cNvSpPr txBox="1"/>
          <p:nvPr/>
        </p:nvSpPr>
        <p:spPr>
          <a:xfrm>
            <a:off x="2947630" y="7507488"/>
            <a:ext cx="10915776"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Analyser l’audience </a:t>
            </a:r>
          </a:p>
        </p:txBody>
      </p:sp>
      <p:sp>
        <p:nvSpPr>
          <p:cNvPr id="8" name="TextBox 8"/>
          <p:cNvSpPr txBox="1"/>
          <p:nvPr/>
        </p:nvSpPr>
        <p:spPr>
          <a:xfrm>
            <a:off x="2889761" y="6398143"/>
            <a:ext cx="10915776" cy="537845"/>
          </a:xfrm>
          <a:prstGeom prst="rect">
            <a:avLst/>
          </a:prstGeom>
        </p:spPr>
        <p:txBody>
          <a:bodyPr lIns="0" tIns="0" rIns="0" bIns="0" rtlCol="0" anchor="t">
            <a:spAutoFit/>
          </a:bodyPr>
          <a:lstStyle/>
          <a:p>
            <a:pPr>
              <a:lnSpc>
                <a:spcPts val="4480"/>
              </a:lnSpc>
            </a:pPr>
            <a:r>
              <a:rPr lang="en-US" sz="3200">
                <a:solidFill>
                  <a:srgbClr val="000000"/>
                </a:solidFill>
                <a:latin typeface="Canva Sans"/>
              </a:rPr>
              <a:t>Une meilleure gestion des commandes</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546053" y="3268703"/>
            <a:ext cx="13195895" cy="3616244"/>
          </a:xfrm>
          <a:prstGeom prst="rect">
            <a:avLst/>
          </a:prstGeom>
        </p:spPr>
        <p:txBody>
          <a:bodyPr lIns="0" tIns="0" rIns="0" bIns="0" rtlCol="0" anchor="t">
            <a:spAutoFit/>
          </a:bodyPr>
          <a:lstStyle/>
          <a:p>
            <a:pPr algn="ctr">
              <a:lnSpc>
                <a:spcPts val="9629"/>
              </a:lnSpc>
            </a:pPr>
            <a:r>
              <a:rPr lang="en-US" sz="6878" spc="1375">
                <a:solidFill>
                  <a:srgbClr val="504C44"/>
                </a:solidFill>
                <a:latin typeface="Baskerville Display PT"/>
              </a:rPr>
              <a:t>LES BESOINS FONCTIONNELS ET NON FONCTIONNELS</a:t>
            </a:r>
          </a:p>
        </p:txBody>
      </p:sp>
      <p:pic>
        <p:nvPicPr>
          <p:cNvPr id="3" name="Picture 3"/>
          <p:cNvPicPr>
            <a:picLocks noChangeAspect="1"/>
          </p:cNvPicPr>
          <p:nvPr/>
        </p:nvPicPr>
        <p:blipFill>
          <a:blip r:embed="rId2"/>
          <a:srcRect/>
          <a:stretch>
            <a:fillRect/>
          </a:stretch>
        </p:blipFill>
        <p:spPr>
          <a:xfrm rot="1381362">
            <a:off x="13256124" y="5962896"/>
            <a:ext cx="3847384" cy="6590807"/>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3907268" y="2734622"/>
            <a:ext cx="3075915" cy="3480526"/>
          </a:xfrm>
          <a:prstGeom prst="rect">
            <a:avLst/>
          </a:prstGeom>
        </p:spPr>
      </p:pic>
      <p:sp>
        <p:nvSpPr>
          <p:cNvPr id="3" name="TextBox 3"/>
          <p:cNvSpPr txBox="1"/>
          <p:nvPr/>
        </p:nvSpPr>
        <p:spPr>
          <a:xfrm>
            <a:off x="1028700" y="962025"/>
            <a:ext cx="7842729" cy="669925"/>
          </a:xfrm>
          <a:prstGeom prst="rect">
            <a:avLst/>
          </a:prstGeom>
        </p:spPr>
        <p:txBody>
          <a:bodyPr lIns="0" tIns="0" rIns="0" bIns="0" rtlCol="0" anchor="t">
            <a:spAutoFit/>
          </a:bodyPr>
          <a:lstStyle/>
          <a:p>
            <a:pPr>
              <a:lnSpc>
                <a:spcPts val="5599"/>
              </a:lnSpc>
            </a:pPr>
            <a:r>
              <a:rPr lang="en-US" sz="3999" spc="799">
                <a:solidFill>
                  <a:srgbClr val="504C44"/>
                </a:solidFill>
                <a:latin typeface="Baskerville Display PT"/>
              </a:rPr>
              <a:t>LES ACTEURS</a:t>
            </a:r>
          </a:p>
        </p:txBody>
      </p:sp>
      <p:sp>
        <p:nvSpPr>
          <p:cNvPr id="4" name="TextBox 4"/>
          <p:cNvSpPr txBox="1"/>
          <p:nvPr/>
        </p:nvSpPr>
        <p:spPr>
          <a:xfrm>
            <a:off x="2270683" y="7600675"/>
            <a:ext cx="6389859" cy="455294"/>
          </a:xfrm>
          <a:prstGeom prst="rect">
            <a:avLst/>
          </a:prstGeom>
        </p:spPr>
        <p:txBody>
          <a:bodyPr lIns="0" tIns="0" rIns="0" bIns="0" rtlCol="0" anchor="t">
            <a:spAutoFit/>
          </a:bodyPr>
          <a:lstStyle/>
          <a:p>
            <a:pPr algn="ctr">
              <a:lnSpc>
                <a:spcPts val="3780"/>
              </a:lnSpc>
            </a:pPr>
            <a:r>
              <a:rPr lang="en-US" sz="2700" spc="540">
                <a:solidFill>
                  <a:srgbClr val="504C44"/>
                </a:solidFill>
                <a:latin typeface="Baskerville Display PT"/>
              </a:rPr>
              <a:t>LES ADMINISTRATEURS</a:t>
            </a:r>
          </a:p>
        </p:txBody>
      </p:sp>
      <p:sp>
        <p:nvSpPr>
          <p:cNvPr id="5" name="TextBox 5"/>
          <p:cNvSpPr txBox="1"/>
          <p:nvPr/>
        </p:nvSpPr>
        <p:spPr>
          <a:xfrm>
            <a:off x="8871429" y="7600675"/>
            <a:ext cx="8387871" cy="455294"/>
          </a:xfrm>
          <a:prstGeom prst="rect">
            <a:avLst/>
          </a:prstGeom>
        </p:spPr>
        <p:txBody>
          <a:bodyPr lIns="0" tIns="0" rIns="0" bIns="0" rtlCol="0" anchor="t">
            <a:spAutoFit/>
          </a:bodyPr>
          <a:lstStyle/>
          <a:p>
            <a:pPr algn="ctr">
              <a:lnSpc>
                <a:spcPts val="3780"/>
              </a:lnSpc>
            </a:pPr>
            <a:r>
              <a:rPr lang="en-US" sz="2700" spc="540">
                <a:solidFill>
                  <a:srgbClr val="504C44"/>
                </a:solidFill>
                <a:latin typeface="Baskerville Display PT"/>
              </a:rPr>
              <a:t>LES VISITEURS/ LES CLIENTS</a:t>
            </a:r>
          </a:p>
        </p:txBody>
      </p:sp>
      <p:pic>
        <p:nvPicPr>
          <p:cNvPr id="6" name="Picture 6"/>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11527407" y="2734622"/>
            <a:ext cx="3075915" cy="3480526"/>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964</Words>
  <Application>Microsoft Office PowerPoint</Application>
  <PresentationFormat>Personnalisé</PresentationFormat>
  <Paragraphs>125</Paragraphs>
  <Slides>30</Slides>
  <Notes>3</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Canva Sans</vt:lpstr>
      <vt:lpstr>DM Sans</vt:lpstr>
      <vt:lpstr>DM Sans Bold</vt:lpstr>
      <vt:lpstr>Arial</vt:lpstr>
      <vt:lpstr>Inter</vt:lpstr>
      <vt:lpstr>Calibri</vt:lpstr>
      <vt:lpstr>Baskerville Display PT</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Beige Cream Brand Proposal Presentation</dc:title>
  <cp:lastModifiedBy>Nour Houda ELYOUSFI</cp:lastModifiedBy>
  <cp:revision>3</cp:revision>
  <dcterms:created xsi:type="dcterms:W3CDTF">2006-08-16T00:00:00Z</dcterms:created>
  <dcterms:modified xsi:type="dcterms:W3CDTF">2023-05-08T10:11:21Z</dcterms:modified>
  <dc:identifier>DAFiP1cderI</dc:identifier>
</cp:coreProperties>
</file>